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30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6" r:id="rId16"/>
    <p:sldId id="307" r:id="rId17"/>
    <p:sldId id="272" r:id="rId18"/>
    <p:sldId id="290" r:id="rId19"/>
    <p:sldId id="292" r:id="rId20"/>
    <p:sldId id="293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F459-0E76-B700-F12A-1A9DD2835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3AD52-A9E0-3C9B-AF2D-AFBEF357A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4D353-3DFA-1313-6D77-F6460577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A9E16-FEFF-BB18-A8AA-E22852D5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2B8E5-450C-E02C-6700-19D0627D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CA20-8B04-F650-6DB1-83602F5C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23D9C-659E-F501-15B9-E0EC6D76B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51E05-B2D2-0FD3-1F29-858835A8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0815-C891-A1F7-8755-29451652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07432-5523-CC4E-E1CB-B6A71FEF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8D521-6E63-724E-89EB-6AA55C5BE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EB427-D33E-6FEE-E3A9-362A80DB6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E2037-C364-7FAC-2EDB-48A79B96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42DFE-A3F3-5092-7FF2-5AB9E0B3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A95C8-0011-088E-5A80-73551036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BE5B-0B31-29C3-0982-DD35E78D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1865-14B4-8F45-EDF4-64089B495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7B426-A35D-B336-CF51-06BA2AB9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951D-AB0E-A3D7-A855-C9D75EE8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D7BDA-C46F-49EE-6554-2C475496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B8F9-E887-E307-C114-2BC5106A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8A5C7-0F89-4A7C-8FA5-9EACDB3D7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482D8-0A87-E6F1-23BA-2F4B1E5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657C-2C61-EB6C-9136-7C772D8E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138E3-2194-08A7-959B-5D1A7CB2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8B4C-C3B3-39D6-F189-BFBF0159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0424-4BBC-3E9E-3775-DE21720A4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2F840-67A0-D939-FE25-F5CD7AEFF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CBEEA-5F2F-36D6-0776-D639E32E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AAA52-8C81-B811-A627-2C3AB5CA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E7822-EB91-9DA0-93C0-9BDA3CEE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2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729D-E65E-41E9-DFDF-E6E63714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8C17A-755E-A1FE-F906-21E876FF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1335A-38FE-BA9F-9D31-5C0E65FA0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3715D-1DA2-12B5-AAA7-9F64DA6DF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E470E-6816-C617-15B2-E07B6CA2E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6CD35-5AD7-F66F-706B-752FF71C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046CC-16B0-F077-D474-6E5C35AC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C1E64-566D-E3C4-8D83-92A45286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C39D-4F60-6122-C674-BA424F2E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1F6FF-E462-9F28-B733-F7CF63B1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87479-903A-27FA-7287-F36E0859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C66BF-A5A3-DB18-4EF5-C6E1232E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5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5A506-A392-90DE-496E-16D0214E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934B-5CDE-AB58-7185-DCB2272A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63EA8-7FD5-CAAA-18E6-1BA53F79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AAF5-4025-10D1-2682-B4702B7E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0F4CA-0971-577C-4364-D0783C42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B70F2-E2BB-FC3F-018D-A0D8C88E1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E67AB-EDB9-DFB8-6E39-94339DD4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F37C0-BE2A-0652-8309-AF84B24F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CB8F9-4106-7D34-90B4-76C046A8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EED9-6298-312F-63A6-FDAC8D7A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FB967-24B5-6A98-445F-D8A32E987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ED4A-ADE6-725A-FF6E-CF981CCEE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66230-22C7-54D8-937B-394BD6DC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4949B-C3BB-E2CD-2516-6C26A9D8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3901D-EEBA-2D6B-81D4-0BC654EF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821BC-7B9B-11F1-951A-6947E5BD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C5FA1-8293-0A90-05CF-E1625D69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C914-D0C4-A983-F262-72566EB95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3A853-1AFE-426A-B940-D1F333CDE1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A704C-C0BA-1E7D-E069-F8EB15AE9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95FC-1DA3-2168-17FE-405D2DB72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7B8BF-350D-466E-B3A1-6D31768F8100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C6BEB-411C-911A-73D3-E7DD15AD73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303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34216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sc.universityofcalifornia.edu/campus-resource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0155" y="845820"/>
            <a:ext cx="5303519" cy="52410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6" y="504444"/>
            <a:ext cx="2767584" cy="5013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0105" y="1659605"/>
            <a:ext cx="463994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FFFFFF"/>
                </a:solidFill>
                <a:latin typeface="Aleo"/>
                <a:cs typeface="Aleo"/>
              </a:rPr>
              <a:t>Taylor</a:t>
            </a:r>
            <a:r>
              <a:rPr sz="3100" spc="-60" dirty="0">
                <a:solidFill>
                  <a:srgbClr val="FFFFFF"/>
                </a:solidFill>
                <a:latin typeface="Aleo"/>
                <a:cs typeface="Aleo"/>
              </a:rPr>
              <a:t> </a:t>
            </a:r>
            <a:r>
              <a:rPr sz="3100" dirty="0">
                <a:solidFill>
                  <a:srgbClr val="FFFFFF"/>
                </a:solidFill>
                <a:latin typeface="Aleo"/>
                <a:cs typeface="Aleo"/>
              </a:rPr>
              <a:t>&amp;</a:t>
            </a:r>
            <a:r>
              <a:rPr sz="3100" spc="-55" dirty="0">
                <a:solidFill>
                  <a:srgbClr val="FFFFFF"/>
                </a:solidFill>
                <a:latin typeface="Aleo"/>
                <a:cs typeface="Aleo"/>
              </a:rPr>
              <a:t> </a:t>
            </a:r>
            <a:r>
              <a:rPr sz="3100" dirty="0">
                <a:solidFill>
                  <a:srgbClr val="FFFFFF"/>
                </a:solidFill>
                <a:latin typeface="Aleo"/>
                <a:cs typeface="Aleo"/>
              </a:rPr>
              <a:t>Francis</a:t>
            </a:r>
            <a:r>
              <a:rPr sz="3100" spc="-60" dirty="0">
                <a:solidFill>
                  <a:srgbClr val="FFFFFF"/>
                </a:solidFill>
                <a:latin typeface="Aleo"/>
                <a:cs typeface="Aleo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leo"/>
                <a:cs typeface="Aleo"/>
              </a:rPr>
              <a:t>Research</a:t>
            </a:r>
            <a:endParaRPr sz="3100" dirty="0">
              <a:latin typeface="Aleo"/>
              <a:cs typeface="Ale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2659" y="2899515"/>
            <a:ext cx="35191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(Hybrid)</a:t>
            </a:r>
            <a:r>
              <a:rPr sz="1800" b="0" spc="-4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Open</a:t>
            </a:r>
            <a:r>
              <a:rPr sz="1800" b="0" spc="-5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Select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and</a:t>
            </a:r>
            <a:r>
              <a:rPr sz="1800" b="0" spc="-3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Full</a:t>
            </a:r>
            <a:r>
              <a:rPr sz="18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Open</a:t>
            </a:r>
            <a:r>
              <a:rPr sz="1800" b="0" spc="-4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Access</a:t>
            </a:r>
            <a:r>
              <a:rPr sz="1800" b="0" spc="-4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 Workflow</a:t>
            </a:r>
            <a:endParaRPr sz="1800" dirty="0">
              <a:latin typeface="Open Sans Ligh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60773-9590-DBB0-4B5B-92DB0F76E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504" y="3735967"/>
            <a:ext cx="1911096" cy="21454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3" name="object 3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956292" y="501396"/>
            <a:ext cx="2054860" cy="1684020"/>
            <a:chOff x="9956292" y="501396"/>
            <a:chExt cx="2054860" cy="16840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6292" y="569976"/>
              <a:ext cx="2054351" cy="14782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2992" y="1961388"/>
              <a:ext cx="1569718" cy="2240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2992" y="501396"/>
              <a:ext cx="1569718" cy="10058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88295" y="601980"/>
            <a:ext cx="1935480" cy="1359535"/>
          </a:xfrm>
          <a:prstGeom prst="rect">
            <a:avLst/>
          </a:prstGeom>
          <a:solidFill>
            <a:srgbClr val="FFC000"/>
          </a:solidFill>
          <a:ln w="12700">
            <a:solidFill>
              <a:srgbClr val="1109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05"/>
              </a:lnSpc>
            </a:pPr>
            <a:r>
              <a:rPr sz="1800" b="0" dirty="0">
                <a:solidFill>
                  <a:srgbClr val="1B127A"/>
                </a:solidFill>
                <a:latin typeface="Open Sans Light"/>
                <a:cs typeface="Open Sans Light"/>
              </a:rPr>
              <a:t>Author</a:t>
            </a:r>
            <a:r>
              <a:rPr sz="1800" b="0" spc="-5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800" b="0" spc="-25" dirty="0">
                <a:solidFill>
                  <a:srgbClr val="1B127A"/>
                </a:solidFill>
                <a:latin typeface="Open Sans Light"/>
                <a:cs typeface="Open Sans Light"/>
              </a:rPr>
              <a:t>can</a:t>
            </a:r>
            <a:endParaRPr sz="1800">
              <a:latin typeface="Open Sans Light"/>
              <a:cs typeface="Open Sans Light"/>
            </a:endParaRPr>
          </a:p>
          <a:p>
            <a:pPr marL="398780" marR="394335" algn="ctr">
              <a:lnSpc>
                <a:spcPct val="100000"/>
              </a:lnSpc>
            </a:pPr>
            <a:r>
              <a:rPr sz="1800" b="0" dirty="0">
                <a:solidFill>
                  <a:srgbClr val="1B127A"/>
                </a:solidFill>
                <a:latin typeface="Open Sans Light"/>
                <a:cs typeface="Open Sans Light"/>
              </a:rPr>
              <a:t>select</a:t>
            </a:r>
            <a:r>
              <a:rPr sz="1800" b="0" spc="-4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800" b="0" spc="-20" dirty="0">
                <a:solidFill>
                  <a:srgbClr val="1B127A"/>
                </a:solidFill>
                <a:latin typeface="Open Sans Light"/>
                <a:cs typeface="Open Sans Light"/>
              </a:rPr>
              <a:t>their </a:t>
            </a:r>
            <a:r>
              <a:rPr sz="18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Creative commons licence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4191" y="1031139"/>
            <a:ext cx="10949940" cy="5064125"/>
            <a:chOff x="774191" y="1031139"/>
            <a:chExt cx="10949940" cy="50641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91" y="1031139"/>
              <a:ext cx="8272271" cy="50635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6355" y="2839211"/>
              <a:ext cx="6202679" cy="21335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3963" y="2354580"/>
              <a:ext cx="3630167" cy="32994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9035" y="2549652"/>
              <a:ext cx="3041904" cy="27111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3" name="object 3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956292" y="569976"/>
            <a:ext cx="2083435" cy="1626235"/>
            <a:chOff x="9956292" y="569976"/>
            <a:chExt cx="2083435" cy="16262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6292" y="569976"/>
              <a:ext cx="2054350" cy="16261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3776" y="848868"/>
              <a:ext cx="115823" cy="11353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7628" y="848868"/>
              <a:ext cx="10680" cy="11353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988296" y="601980"/>
              <a:ext cx="1935480" cy="1507490"/>
            </a:xfrm>
            <a:custGeom>
              <a:avLst/>
              <a:gdLst/>
              <a:ahLst/>
              <a:cxnLst/>
              <a:rect l="l" t="t" r="r" b="b"/>
              <a:pathLst>
                <a:path w="1935479" h="1507489">
                  <a:moveTo>
                    <a:pt x="1935479" y="0"/>
                  </a:moveTo>
                  <a:lnTo>
                    <a:pt x="0" y="0"/>
                  </a:lnTo>
                  <a:lnTo>
                    <a:pt x="0" y="1507236"/>
                  </a:lnTo>
                  <a:lnTo>
                    <a:pt x="1935479" y="1507236"/>
                  </a:lnTo>
                  <a:lnTo>
                    <a:pt x="19354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88295" y="601980"/>
            <a:ext cx="1935480" cy="1507490"/>
          </a:xfrm>
          <a:prstGeom prst="rect">
            <a:avLst/>
          </a:prstGeom>
          <a:ln w="12700">
            <a:solidFill>
              <a:srgbClr val="110958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800">
              <a:latin typeface="Times New Roman"/>
              <a:cs typeface="Times New Roman"/>
            </a:endParaRPr>
          </a:p>
          <a:p>
            <a:pPr marL="153035" marR="146685" algn="ctr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4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declares </a:t>
            </a:r>
            <a:r>
              <a:rPr sz="1800" b="0" dirty="0">
                <a:latin typeface="Open Sans Light"/>
                <a:cs typeface="Open Sans Light"/>
              </a:rPr>
              <a:t>any</a:t>
            </a:r>
            <a:r>
              <a:rPr sz="1800" b="0" spc="40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conflict-</a:t>
            </a:r>
            <a:r>
              <a:rPr sz="1800" b="0" spc="-25" dirty="0">
                <a:latin typeface="Open Sans Light"/>
                <a:cs typeface="Open Sans Light"/>
              </a:rPr>
              <a:t>of- </a:t>
            </a:r>
            <a:r>
              <a:rPr sz="1800" b="0" spc="-10" dirty="0">
                <a:latin typeface="Open Sans Light"/>
                <a:cs typeface="Open Sans Light"/>
              </a:rPr>
              <a:t>interest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7464" y="635520"/>
            <a:ext cx="8973820" cy="5956300"/>
            <a:chOff x="187464" y="635520"/>
            <a:chExt cx="8973820" cy="59563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64" y="635520"/>
              <a:ext cx="8973299" cy="59557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523" y="830580"/>
              <a:ext cx="8385047" cy="536205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3" name="object 3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9656" y="794003"/>
            <a:ext cx="8880475" cy="6033770"/>
            <a:chOff x="199656" y="794003"/>
            <a:chExt cx="8880475" cy="60337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56" y="794003"/>
              <a:ext cx="8880334" cy="60335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15" y="989076"/>
              <a:ext cx="8292083" cy="544414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9956292" y="569976"/>
            <a:ext cx="2100580" cy="1626235"/>
            <a:chOff x="9956292" y="569976"/>
            <a:chExt cx="2100580" cy="16262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6292" y="569976"/>
              <a:ext cx="2054350" cy="16261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3776" y="986028"/>
              <a:ext cx="132588" cy="8610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9340" y="986028"/>
              <a:ext cx="28955" cy="8610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88296" y="601980"/>
              <a:ext cx="1935480" cy="1507490"/>
            </a:xfrm>
            <a:custGeom>
              <a:avLst/>
              <a:gdLst/>
              <a:ahLst/>
              <a:cxnLst/>
              <a:rect l="l" t="t" r="r" b="b"/>
              <a:pathLst>
                <a:path w="1935479" h="1507489">
                  <a:moveTo>
                    <a:pt x="1935479" y="0"/>
                  </a:moveTo>
                  <a:lnTo>
                    <a:pt x="0" y="0"/>
                  </a:lnTo>
                  <a:lnTo>
                    <a:pt x="0" y="1507236"/>
                  </a:lnTo>
                  <a:lnTo>
                    <a:pt x="1935479" y="1507236"/>
                  </a:lnTo>
                  <a:lnTo>
                    <a:pt x="19354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988295" y="601980"/>
            <a:ext cx="1935480" cy="1507490"/>
          </a:xfrm>
          <a:prstGeom prst="rect">
            <a:avLst/>
          </a:prstGeom>
          <a:ln w="12700">
            <a:solidFill>
              <a:srgbClr val="110958"/>
            </a:solidFill>
          </a:ln>
        </p:spPr>
        <p:txBody>
          <a:bodyPr vert="horz" wrap="square" lIns="0" tIns="201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90"/>
              </a:spcBef>
            </a:pPr>
            <a:endParaRPr sz="1800">
              <a:latin typeface="Times New Roman"/>
              <a:cs typeface="Times New Roman"/>
            </a:endParaRPr>
          </a:p>
          <a:p>
            <a:pPr marL="342265" marR="129539" indent="-207645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5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confirms permissions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3" name="object 3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956292" y="569976"/>
            <a:ext cx="2054860" cy="1478280"/>
            <a:chOff x="9956292" y="569976"/>
            <a:chExt cx="2054860" cy="14782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6292" y="569976"/>
              <a:ext cx="2054351" cy="14782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3776" y="912876"/>
              <a:ext cx="70102" cy="8610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88295" y="601980"/>
            <a:ext cx="1935480" cy="1359535"/>
          </a:xfrm>
          <a:prstGeom prst="rect">
            <a:avLst/>
          </a:prstGeom>
          <a:solidFill>
            <a:srgbClr val="FFC000"/>
          </a:solidFill>
          <a:ln w="12700">
            <a:solidFill>
              <a:srgbClr val="110958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0"/>
              </a:spcBef>
            </a:pPr>
            <a:endParaRPr sz="1800">
              <a:latin typeface="Times New Roman"/>
              <a:cs typeface="Times New Roman"/>
            </a:endParaRPr>
          </a:p>
          <a:p>
            <a:pPr marL="279400" marR="193675" indent="-81280">
              <a:lnSpc>
                <a:spcPct val="100000"/>
              </a:lnSpc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5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digitally </a:t>
            </a:r>
            <a:r>
              <a:rPr sz="1800" b="0" dirty="0">
                <a:latin typeface="Open Sans Light"/>
                <a:cs typeface="Open Sans Light"/>
              </a:rPr>
              <a:t>signs</a:t>
            </a:r>
            <a:r>
              <a:rPr sz="1800" b="0" spc="-40" dirty="0">
                <a:latin typeface="Open Sans Light"/>
                <a:cs typeface="Open Sans Light"/>
              </a:rPr>
              <a:t> </a:t>
            </a:r>
            <a:r>
              <a:rPr sz="1800" b="0" dirty="0">
                <a:latin typeface="Open Sans Light"/>
                <a:cs typeface="Open Sans Light"/>
              </a:rPr>
              <a:t>the</a:t>
            </a:r>
            <a:r>
              <a:rPr sz="1800" b="0" spc="-10" dirty="0">
                <a:latin typeface="Open Sans Light"/>
                <a:cs typeface="Open Sans Light"/>
              </a:rPr>
              <a:t> </a:t>
            </a:r>
            <a:r>
              <a:rPr sz="1800" b="0" spc="-25" dirty="0">
                <a:latin typeface="Open Sans Light"/>
                <a:cs typeface="Open Sans Light"/>
              </a:rPr>
              <a:t>APA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39695" y="510540"/>
            <a:ext cx="9110980" cy="6196965"/>
            <a:chOff x="2139695" y="510540"/>
            <a:chExt cx="9110980" cy="6196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9695" y="510540"/>
              <a:ext cx="5702807" cy="61965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4767" y="705612"/>
              <a:ext cx="5114531" cy="56063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4051" y="3185160"/>
              <a:ext cx="2953511" cy="23500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6848" y="1944624"/>
              <a:ext cx="3703319" cy="432663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3" name="object 3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6292" y="569976"/>
            <a:ext cx="2054351" cy="147827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88295" y="601980"/>
            <a:ext cx="1935480" cy="1359535"/>
          </a:xfrm>
          <a:prstGeom prst="rect">
            <a:avLst/>
          </a:prstGeom>
          <a:solidFill>
            <a:srgbClr val="FFC000"/>
          </a:solidFill>
          <a:ln w="12700">
            <a:solidFill>
              <a:srgbClr val="110958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0"/>
              </a:spcBef>
            </a:pPr>
            <a:endParaRPr sz="1800">
              <a:latin typeface="Times New Roman"/>
              <a:cs typeface="Times New Roman"/>
            </a:endParaRPr>
          </a:p>
          <a:p>
            <a:pPr marL="311785" marR="305435" indent="57785">
              <a:lnSpc>
                <a:spcPct val="100000"/>
              </a:lnSpc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45" dirty="0">
                <a:latin typeface="Open Sans Light"/>
                <a:cs typeface="Open Sans Light"/>
              </a:rPr>
              <a:t> </a:t>
            </a:r>
            <a:r>
              <a:rPr sz="1800" b="0" spc="-20" dirty="0">
                <a:latin typeface="Open Sans Light"/>
                <a:cs typeface="Open Sans Light"/>
              </a:rPr>
              <a:t>gets </a:t>
            </a:r>
            <a:r>
              <a:rPr sz="1800" b="0" spc="-10" dirty="0">
                <a:latin typeface="Open Sans Light"/>
                <a:cs typeface="Open Sans Light"/>
              </a:rPr>
              <a:t>confirmation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23872" y="301752"/>
            <a:ext cx="9766300" cy="6556375"/>
            <a:chOff x="2023872" y="301752"/>
            <a:chExt cx="9766300" cy="65563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3872" y="301752"/>
              <a:ext cx="6661391" cy="65135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8944" y="496823"/>
              <a:ext cx="6073139" cy="59238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3572" y="6141720"/>
              <a:ext cx="4546091" cy="71628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58811" y="2231133"/>
            <a:ext cx="4515611" cy="392125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2785-3ACD-D11E-11C8-9F5754A7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9BB545-BA3C-761B-7479-B0A53CE0C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95" y="92324"/>
            <a:ext cx="11114753" cy="62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1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D094-9879-9EB3-C377-7262BB82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105A6E-E04E-D0AC-C000-D90817D67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56" y="204778"/>
            <a:ext cx="11461032" cy="64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8295" y="601980"/>
            <a:ext cx="1935480" cy="1359535"/>
          </a:xfrm>
          <a:prstGeom prst="rect">
            <a:avLst/>
          </a:prstGeom>
          <a:solidFill>
            <a:srgbClr val="FFC000"/>
          </a:solidFill>
          <a:ln w="12700">
            <a:solidFill>
              <a:srgbClr val="110958"/>
            </a:solidFill>
          </a:ln>
        </p:spPr>
        <p:txBody>
          <a:bodyPr vert="horz" wrap="square" lIns="0" tIns="254000" rIns="0" bIns="0" rtlCol="0">
            <a:spAutoFit/>
          </a:bodyPr>
          <a:lstStyle/>
          <a:p>
            <a:pPr marL="167005" marR="160020" algn="ctr">
              <a:lnSpc>
                <a:spcPct val="100000"/>
              </a:lnSpc>
              <a:spcBef>
                <a:spcPts val="2000"/>
              </a:spcBef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5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receives </a:t>
            </a:r>
            <a:r>
              <a:rPr sz="1800" b="0" dirty="0">
                <a:latin typeface="Open Sans Light"/>
                <a:cs typeface="Open Sans Light"/>
              </a:rPr>
              <a:t>confirmation</a:t>
            </a:r>
            <a:r>
              <a:rPr sz="1800" b="0" spc="-90" dirty="0">
                <a:latin typeface="Open Sans Light"/>
                <a:cs typeface="Open Sans Light"/>
              </a:rPr>
              <a:t> </a:t>
            </a:r>
            <a:r>
              <a:rPr sz="1800" b="0" spc="-25" dirty="0">
                <a:latin typeface="Open Sans Light"/>
                <a:cs typeface="Open Sans Light"/>
              </a:rPr>
              <a:t>of </a:t>
            </a:r>
            <a:r>
              <a:rPr sz="1800" b="0" dirty="0">
                <a:latin typeface="Open Sans Light"/>
                <a:cs typeface="Open Sans Light"/>
              </a:rPr>
              <a:t>OA</a:t>
            </a:r>
            <a:r>
              <a:rPr sz="1800" b="0" spc="-4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funding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696957" y="6426453"/>
            <a:ext cx="2233295" cy="314960"/>
            <a:chOff x="9696957" y="6426453"/>
            <a:chExt cx="2233295" cy="314960"/>
          </a:xfrm>
        </p:grpSpPr>
        <p:sp>
          <p:nvSpPr>
            <p:cNvPr id="4" name="object 4"/>
            <p:cNvSpPr/>
            <p:nvPr/>
          </p:nvSpPr>
          <p:spPr>
            <a:xfrm>
              <a:off x="9703307" y="6432803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2220468" y="30175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03307" y="6432803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2"/>
                  </a:lnTo>
                  <a:lnTo>
                    <a:pt x="0" y="30175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72183" y="705612"/>
            <a:ext cx="8170545" cy="5645150"/>
            <a:chOff x="1472183" y="705612"/>
            <a:chExt cx="8170545" cy="56451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183" y="705612"/>
              <a:ext cx="8170163" cy="56448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255" y="900684"/>
              <a:ext cx="7581899" cy="50566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448283" y="6404365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0155" y="845820"/>
            <a:ext cx="5303519" cy="52410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6" y="504444"/>
            <a:ext cx="2767584" cy="5013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1581" y="2740106"/>
            <a:ext cx="4338955" cy="144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FFFFFF"/>
                </a:solidFill>
                <a:latin typeface="Aleo"/>
                <a:cs typeface="Aleo"/>
              </a:rPr>
              <a:t>Taylor</a:t>
            </a:r>
            <a:r>
              <a:rPr sz="3100" spc="-60" dirty="0">
                <a:solidFill>
                  <a:srgbClr val="FFFFFF"/>
                </a:solidFill>
                <a:latin typeface="Aleo"/>
                <a:cs typeface="Aleo"/>
              </a:rPr>
              <a:t> </a:t>
            </a:r>
            <a:r>
              <a:rPr sz="3100" dirty="0">
                <a:solidFill>
                  <a:srgbClr val="FFFFFF"/>
                </a:solidFill>
                <a:latin typeface="Aleo"/>
                <a:cs typeface="Aleo"/>
              </a:rPr>
              <a:t>&amp;</a:t>
            </a:r>
            <a:r>
              <a:rPr sz="3100" spc="-55" dirty="0">
                <a:solidFill>
                  <a:srgbClr val="FFFFFF"/>
                </a:solidFill>
                <a:latin typeface="Aleo"/>
                <a:cs typeface="Aleo"/>
              </a:rPr>
              <a:t> </a:t>
            </a:r>
            <a:r>
              <a:rPr sz="3100" dirty="0">
                <a:solidFill>
                  <a:srgbClr val="FFFFFF"/>
                </a:solidFill>
                <a:latin typeface="Aleo"/>
                <a:cs typeface="Aleo"/>
              </a:rPr>
              <a:t>Francis</a:t>
            </a:r>
            <a:r>
              <a:rPr sz="3100" spc="-60" dirty="0">
                <a:solidFill>
                  <a:srgbClr val="FFFFFF"/>
                </a:solidFill>
                <a:latin typeface="Aleo"/>
                <a:cs typeface="Aleo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leo"/>
                <a:cs typeface="Aleo"/>
              </a:rPr>
              <a:t>Author </a:t>
            </a:r>
            <a:r>
              <a:rPr sz="3100" dirty="0">
                <a:solidFill>
                  <a:srgbClr val="FFFFFF"/>
                </a:solidFill>
                <a:latin typeface="Aleo"/>
                <a:cs typeface="Aleo"/>
              </a:rPr>
              <a:t>Workflow</a:t>
            </a:r>
            <a:r>
              <a:rPr sz="3100" spc="-65" dirty="0">
                <a:solidFill>
                  <a:srgbClr val="FFFFFF"/>
                </a:solidFill>
                <a:latin typeface="Aleo"/>
                <a:cs typeface="Aleo"/>
              </a:rPr>
              <a:t> </a:t>
            </a:r>
            <a:r>
              <a:rPr sz="3100" dirty="0">
                <a:solidFill>
                  <a:srgbClr val="FFFFFF"/>
                </a:solidFill>
                <a:latin typeface="Aleo"/>
                <a:cs typeface="Aleo"/>
              </a:rPr>
              <a:t>&amp;</a:t>
            </a:r>
            <a:r>
              <a:rPr sz="3100" spc="-85" dirty="0">
                <a:solidFill>
                  <a:srgbClr val="FFFFFF"/>
                </a:solidFill>
                <a:latin typeface="Aleo"/>
                <a:cs typeface="Aleo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leo"/>
                <a:cs typeface="Aleo"/>
              </a:rPr>
              <a:t>Research Dashboard</a:t>
            </a:r>
            <a:endParaRPr sz="3100">
              <a:latin typeface="Aleo"/>
              <a:cs typeface="Ale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9283" y="4289490"/>
            <a:ext cx="295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The</a:t>
            </a:r>
            <a:r>
              <a:rPr sz="1800" b="0" spc="-5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Full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OA</a:t>
            </a:r>
            <a:r>
              <a:rPr sz="1800" b="0" spc="-4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r>
              <a:rPr sz="18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Workflow</a:t>
            </a:r>
            <a:endParaRPr sz="18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364" rIns="0" bIns="0" rtlCol="0">
            <a:spAutoFit/>
          </a:bodyPr>
          <a:lstStyle/>
          <a:p>
            <a:pPr marL="94678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Workflow</a:t>
            </a:r>
            <a:r>
              <a:rPr sz="3200" spc="-25" dirty="0"/>
              <a:t> </a:t>
            </a:r>
            <a:r>
              <a:rPr sz="3200" dirty="0"/>
              <a:t>for</a:t>
            </a:r>
            <a:r>
              <a:rPr sz="3200" spc="-25" dirty="0"/>
              <a:t> </a:t>
            </a:r>
            <a:r>
              <a:rPr sz="3200" dirty="0"/>
              <a:t>an</a:t>
            </a:r>
            <a:r>
              <a:rPr sz="3200" spc="-20" dirty="0"/>
              <a:t> </a:t>
            </a:r>
            <a:r>
              <a:rPr sz="3200" dirty="0"/>
              <a:t>Open</a:t>
            </a:r>
            <a:r>
              <a:rPr sz="3200" spc="-25" dirty="0"/>
              <a:t> </a:t>
            </a:r>
            <a:r>
              <a:rPr sz="3200" dirty="0"/>
              <a:t>Article</a:t>
            </a:r>
            <a:r>
              <a:rPr sz="3200" spc="-15" dirty="0"/>
              <a:t> </a:t>
            </a:r>
            <a:r>
              <a:rPr sz="3200" dirty="0"/>
              <a:t>at</a:t>
            </a:r>
            <a:r>
              <a:rPr sz="3200" spc="-25" dirty="0"/>
              <a:t> </a:t>
            </a:r>
            <a:r>
              <a:rPr sz="3200" dirty="0"/>
              <a:t>Taylor</a:t>
            </a:r>
            <a:r>
              <a:rPr sz="3200" spc="-25" dirty="0"/>
              <a:t> </a:t>
            </a:r>
            <a:r>
              <a:rPr sz="3200" dirty="0"/>
              <a:t>&amp;</a:t>
            </a:r>
            <a:r>
              <a:rPr sz="3200" spc="-20" dirty="0"/>
              <a:t> </a:t>
            </a:r>
            <a:r>
              <a:rPr sz="3200" spc="-10" dirty="0"/>
              <a:t>Francis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83336" y="3325552"/>
            <a:ext cx="11165205" cy="1865630"/>
            <a:chOff x="783336" y="3325552"/>
            <a:chExt cx="11165205" cy="1865630"/>
          </a:xfrm>
        </p:grpSpPr>
        <p:sp>
          <p:nvSpPr>
            <p:cNvPr id="4" name="object 4"/>
            <p:cNvSpPr/>
            <p:nvPr/>
          </p:nvSpPr>
          <p:spPr>
            <a:xfrm>
              <a:off x="10636757" y="3339839"/>
              <a:ext cx="1297305" cy="527050"/>
            </a:xfrm>
            <a:custGeom>
              <a:avLst/>
              <a:gdLst/>
              <a:ahLst/>
              <a:cxnLst/>
              <a:rect l="l" t="t" r="r" b="b"/>
              <a:pathLst>
                <a:path w="1297304" h="527050">
                  <a:moveTo>
                    <a:pt x="1297203" y="52701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21401" y="3641596"/>
              <a:ext cx="1577340" cy="1136650"/>
            </a:xfrm>
            <a:custGeom>
              <a:avLst/>
              <a:gdLst/>
              <a:ahLst/>
              <a:cxnLst/>
              <a:rect l="l" t="t" r="r" b="b"/>
              <a:pathLst>
                <a:path w="1577340" h="1136650">
                  <a:moveTo>
                    <a:pt x="0" y="1136472"/>
                  </a:moveTo>
                  <a:lnTo>
                    <a:pt x="1577200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5311" y="3573012"/>
              <a:ext cx="1802130" cy="991869"/>
            </a:xfrm>
            <a:custGeom>
              <a:avLst/>
              <a:gdLst/>
              <a:ahLst/>
              <a:cxnLst/>
              <a:rect l="l" t="t" r="r" b="b"/>
              <a:pathLst>
                <a:path w="1802129" h="991870">
                  <a:moveTo>
                    <a:pt x="1801647" y="99137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93657" y="3368798"/>
              <a:ext cx="1680845" cy="1102360"/>
            </a:xfrm>
            <a:custGeom>
              <a:avLst/>
              <a:gdLst/>
              <a:ahLst/>
              <a:cxnLst/>
              <a:rect l="l" t="t" r="r" b="b"/>
              <a:pathLst>
                <a:path w="1680845" h="1102360">
                  <a:moveTo>
                    <a:pt x="0" y="1101750"/>
                  </a:moveTo>
                  <a:lnTo>
                    <a:pt x="1680502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9364" y="3896110"/>
              <a:ext cx="1710055" cy="882650"/>
            </a:xfrm>
            <a:custGeom>
              <a:avLst/>
              <a:gdLst/>
              <a:ahLst/>
              <a:cxnLst/>
              <a:rect l="l" t="t" r="r" b="b"/>
              <a:pathLst>
                <a:path w="1710054" h="882650">
                  <a:moveTo>
                    <a:pt x="1709826" y="88229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2822" y="3815335"/>
              <a:ext cx="1779270" cy="962025"/>
            </a:xfrm>
            <a:custGeom>
              <a:avLst/>
              <a:gdLst/>
              <a:ahLst/>
              <a:cxnLst/>
              <a:rect l="l" t="t" r="r" b="b"/>
              <a:pathLst>
                <a:path w="1779270" h="962025">
                  <a:moveTo>
                    <a:pt x="0" y="962025"/>
                  </a:moveTo>
                  <a:lnTo>
                    <a:pt x="1778889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6" y="4416551"/>
              <a:ext cx="774191" cy="7741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6300" y="4509515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4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1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3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1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EE2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35724" y="4487331"/>
            <a:ext cx="268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1</a:t>
            </a:r>
            <a:endParaRPr sz="3600">
              <a:latin typeface="Tw Cen MT"/>
              <a:cs typeface="Tw Cen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09672" y="3427476"/>
            <a:ext cx="2726690" cy="1725295"/>
            <a:chOff x="2709672" y="3427476"/>
            <a:chExt cx="2726690" cy="172529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9672" y="3427476"/>
              <a:ext cx="774191" cy="7741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02635" y="3520439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2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4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2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03A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916" y="4376928"/>
              <a:ext cx="774191" cy="775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54879" y="4469891"/>
              <a:ext cx="588645" cy="589915"/>
            </a:xfrm>
            <a:custGeom>
              <a:avLst/>
              <a:gdLst/>
              <a:ahLst/>
              <a:cxnLst/>
              <a:rect l="l" t="t" r="r" b="b"/>
              <a:pathLst>
                <a:path w="588645" h="589914">
                  <a:moveTo>
                    <a:pt x="294132" y="0"/>
                  </a:moveTo>
                  <a:lnTo>
                    <a:pt x="246421" y="3859"/>
                  </a:lnTo>
                  <a:lnTo>
                    <a:pt x="201163" y="15033"/>
                  </a:lnTo>
                  <a:lnTo>
                    <a:pt x="158960" y="32915"/>
                  </a:lnTo>
                  <a:lnTo>
                    <a:pt x="120420" y="56897"/>
                  </a:lnTo>
                  <a:lnTo>
                    <a:pt x="86148" y="86372"/>
                  </a:lnTo>
                  <a:lnTo>
                    <a:pt x="56750" y="120733"/>
                  </a:lnTo>
                  <a:lnTo>
                    <a:pt x="32830" y="159373"/>
                  </a:lnTo>
                  <a:lnTo>
                    <a:pt x="14994" y="201684"/>
                  </a:lnTo>
                  <a:lnTo>
                    <a:pt x="3849" y="247060"/>
                  </a:lnTo>
                  <a:lnTo>
                    <a:pt x="0" y="294893"/>
                  </a:lnTo>
                  <a:lnTo>
                    <a:pt x="3849" y="342727"/>
                  </a:lnTo>
                  <a:lnTo>
                    <a:pt x="14994" y="388103"/>
                  </a:lnTo>
                  <a:lnTo>
                    <a:pt x="32830" y="430414"/>
                  </a:lnTo>
                  <a:lnTo>
                    <a:pt x="56750" y="469054"/>
                  </a:lnTo>
                  <a:lnTo>
                    <a:pt x="86148" y="503415"/>
                  </a:lnTo>
                  <a:lnTo>
                    <a:pt x="120420" y="532890"/>
                  </a:lnTo>
                  <a:lnTo>
                    <a:pt x="158960" y="556872"/>
                  </a:lnTo>
                  <a:lnTo>
                    <a:pt x="201163" y="574754"/>
                  </a:lnTo>
                  <a:lnTo>
                    <a:pt x="246421" y="585928"/>
                  </a:lnTo>
                  <a:lnTo>
                    <a:pt x="294132" y="589787"/>
                  </a:lnTo>
                  <a:lnTo>
                    <a:pt x="341842" y="585928"/>
                  </a:lnTo>
                  <a:lnTo>
                    <a:pt x="387100" y="574754"/>
                  </a:lnTo>
                  <a:lnTo>
                    <a:pt x="429303" y="556872"/>
                  </a:lnTo>
                  <a:lnTo>
                    <a:pt x="467843" y="532890"/>
                  </a:lnTo>
                  <a:lnTo>
                    <a:pt x="502115" y="503415"/>
                  </a:lnTo>
                  <a:lnTo>
                    <a:pt x="531513" y="469054"/>
                  </a:lnTo>
                  <a:lnTo>
                    <a:pt x="555433" y="430414"/>
                  </a:lnTo>
                  <a:lnTo>
                    <a:pt x="573269" y="388103"/>
                  </a:lnTo>
                  <a:lnTo>
                    <a:pt x="584414" y="342727"/>
                  </a:lnTo>
                  <a:lnTo>
                    <a:pt x="588264" y="294893"/>
                  </a:lnTo>
                  <a:lnTo>
                    <a:pt x="584414" y="247060"/>
                  </a:lnTo>
                  <a:lnTo>
                    <a:pt x="573269" y="201684"/>
                  </a:lnTo>
                  <a:lnTo>
                    <a:pt x="555433" y="159373"/>
                  </a:lnTo>
                  <a:lnTo>
                    <a:pt x="531513" y="120733"/>
                  </a:lnTo>
                  <a:lnTo>
                    <a:pt x="502115" y="86372"/>
                  </a:lnTo>
                  <a:lnTo>
                    <a:pt x="467843" y="56897"/>
                  </a:lnTo>
                  <a:lnTo>
                    <a:pt x="429303" y="32915"/>
                  </a:lnTo>
                  <a:lnTo>
                    <a:pt x="387100" y="15033"/>
                  </a:lnTo>
                  <a:lnTo>
                    <a:pt x="341842" y="385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ED9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15484" y="4437834"/>
            <a:ext cx="268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3</a:t>
            </a:r>
            <a:endParaRPr sz="3600">
              <a:latin typeface="Tw Cen MT"/>
              <a:cs typeface="Tw Cen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68795" y="3185159"/>
            <a:ext cx="2588260" cy="1765300"/>
            <a:chOff x="6368795" y="3185159"/>
            <a:chExt cx="2588260" cy="176530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8795" y="3185159"/>
              <a:ext cx="774191" cy="7741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461760" y="3278123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2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4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2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2355" y="4175759"/>
              <a:ext cx="774191" cy="7741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275320" y="4268724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1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3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1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435613" y="4246922"/>
            <a:ext cx="268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5</a:t>
            </a:r>
            <a:endParaRPr sz="3600">
              <a:latin typeface="Tw Cen MT"/>
              <a:cs typeface="Tw Cen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056876" y="2951988"/>
            <a:ext cx="774700" cy="774700"/>
            <a:chOff x="10056876" y="2951988"/>
            <a:chExt cx="774700" cy="77470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6876" y="2951988"/>
              <a:ext cx="774191" cy="7741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149839" y="3044952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2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4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2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EE2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1941" y="3142333"/>
            <a:ext cx="1886585" cy="1223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7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E2F78"/>
                </a:solidFill>
                <a:latin typeface="Tw Cen MT"/>
                <a:cs typeface="Tw Cen MT"/>
              </a:rPr>
              <a:t>Submission</a:t>
            </a:r>
            <a:endParaRPr sz="2000">
              <a:latin typeface="Tw Cen MT"/>
              <a:cs typeface="Tw Cen MT"/>
            </a:endParaRPr>
          </a:p>
          <a:p>
            <a:pPr marL="12065" marR="5080" algn="ctr">
              <a:lnSpc>
                <a:spcPct val="100000"/>
              </a:lnSpc>
              <a:spcBef>
                <a:spcPts val="1265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Author</a:t>
            </a:r>
            <a:r>
              <a:rPr sz="1600" b="1" spc="-8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submits</a:t>
            </a:r>
            <a:r>
              <a:rPr sz="1600" b="1" spc="-6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article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and</a:t>
            </a:r>
            <a:r>
              <a:rPr sz="1600" b="1" spc="-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is</a:t>
            </a:r>
            <a:r>
              <a:rPr sz="1600" b="1" spc="-2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notified</a:t>
            </a:r>
            <a:r>
              <a:rPr sz="1600" b="1" spc="-5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of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agreement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  <p:sp>
        <p:nvSpPr>
          <p:cNvPr id="29" name="object 29"/>
          <p:cNvSpPr txBox="1"/>
          <p:nvPr/>
        </p:nvSpPr>
        <p:spPr>
          <a:xfrm>
            <a:off x="2242959" y="3498993"/>
            <a:ext cx="1731645" cy="201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2</a:t>
            </a:r>
            <a:endParaRPr sz="3600">
              <a:latin typeface="Tw Cen MT"/>
              <a:cs typeface="Tw Cen MT"/>
            </a:endParaRPr>
          </a:p>
          <a:p>
            <a:pPr marL="269875" marR="294005" indent="-635" algn="ctr">
              <a:lnSpc>
                <a:spcPct val="100000"/>
              </a:lnSpc>
              <a:spcBef>
                <a:spcPts val="1864"/>
              </a:spcBef>
            </a:pPr>
            <a:r>
              <a:rPr sz="2000" b="1" spc="-10" dirty="0">
                <a:solidFill>
                  <a:srgbClr val="03A0A3"/>
                </a:solidFill>
                <a:latin typeface="Tw Cen MT"/>
                <a:cs typeface="Tw Cen MT"/>
              </a:rPr>
              <a:t>Research Dashboard</a:t>
            </a:r>
            <a:endParaRPr sz="2000">
              <a:latin typeface="Tw Cen MT"/>
              <a:cs typeface="Tw Cen MT"/>
            </a:endParaRPr>
          </a:p>
          <a:p>
            <a:pPr marL="12065" marR="5080" indent="2540" algn="ctr">
              <a:lnSpc>
                <a:spcPct val="100000"/>
              </a:lnSpc>
              <a:spcBef>
                <a:spcPts val="805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r>
              <a:rPr sz="1600" b="1" spc="2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metadata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enters</a:t>
            </a:r>
            <a:r>
              <a:rPr sz="1600" b="1" spc="-5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submitted</a:t>
            </a:r>
            <a:r>
              <a:rPr sz="1600" b="1" spc="-5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tab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44742" y="3094892"/>
            <a:ext cx="1555115" cy="107251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sz="2000" b="1" dirty="0">
                <a:solidFill>
                  <a:srgbClr val="ED9423"/>
                </a:solidFill>
                <a:latin typeface="Tw Cen MT"/>
                <a:cs typeface="Tw Cen MT"/>
              </a:rPr>
              <a:t>Peer</a:t>
            </a:r>
            <a:r>
              <a:rPr sz="2000" b="1" spc="-100" dirty="0">
                <a:solidFill>
                  <a:srgbClr val="ED9423"/>
                </a:solidFill>
                <a:latin typeface="Tw Cen MT"/>
                <a:cs typeface="Tw Cen MT"/>
              </a:rPr>
              <a:t> </a:t>
            </a:r>
            <a:r>
              <a:rPr sz="2000" b="1" spc="-10" dirty="0">
                <a:solidFill>
                  <a:srgbClr val="ED9423"/>
                </a:solidFill>
                <a:latin typeface="Tw Cen MT"/>
                <a:cs typeface="Tw Cen MT"/>
              </a:rPr>
              <a:t>Review</a:t>
            </a:r>
            <a:endParaRPr sz="2000">
              <a:latin typeface="Tw Cen MT"/>
              <a:cs typeface="Tw Cen MT"/>
            </a:endParaRPr>
          </a:p>
          <a:p>
            <a:pPr marL="12700" marR="5080" algn="ctr">
              <a:lnSpc>
                <a:spcPct val="100000"/>
              </a:lnSpc>
              <a:spcBef>
                <a:spcPts val="885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enters</a:t>
            </a:r>
            <a:r>
              <a:rPr sz="1600" b="1" spc="1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0" dirty="0">
                <a:solidFill>
                  <a:srgbClr val="A6A6A6"/>
                </a:solidFill>
                <a:latin typeface="Tw Cen MT"/>
                <a:cs typeface="Tw Cen MT"/>
              </a:rPr>
              <a:t>peer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review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51772" y="3255552"/>
            <a:ext cx="1452880" cy="150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4</a:t>
            </a:r>
            <a:endParaRPr sz="3600">
              <a:latin typeface="Tw Cen MT"/>
              <a:cs typeface="Tw Cen MT"/>
            </a:endParaRPr>
          </a:p>
          <a:p>
            <a:pPr marL="347345" marR="5080" indent="-335280">
              <a:lnSpc>
                <a:spcPct val="100000"/>
              </a:lnSpc>
              <a:spcBef>
                <a:spcPts val="2550"/>
              </a:spcBef>
            </a:pPr>
            <a:r>
              <a:rPr sz="2000" b="1" dirty="0">
                <a:solidFill>
                  <a:srgbClr val="385622"/>
                </a:solidFill>
                <a:latin typeface="Tw Cen MT"/>
                <a:cs typeface="Tw Cen MT"/>
              </a:rPr>
              <a:t>Acceptance</a:t>
            </a:r>
            <a:r>
              <a:rPr sz="2000" b="1" spc="-75" dirty="0">
                <a:solidFill>
                  <a:srgbClr val="385622"/>
                </a:solidFill>
                <a:latin typeface="Tw Cen MT"/>
                <a:cs typeface="Tw Cen MT"/>
              </a:rPr>
              <a:t> </a:t>
            </a:r>
            <a:r>
              <a:rPr sz="2000" b="1" spc="-50" dirty="0">
                <a:solidFill>
                  <a:srgbClr val="385622"/>
                </a:solidFill>
                <a:latin typeface="Tw Cen MT"/>
                <a:cs typeface="Tw Cen MT"/>
              </a:rPr>
              <a:t>&amp; </a:t>
            </a:r>
            <a:r>
              <a:rPr sz="2000" b="1" spc="-10" dirty="0">
                <a:solidFill>
                  <a:srgbClr val="385622"/>
                </a:solidFill>
                <a:latin typeface="Tw Cen MT"/>
                <a:cs typeface="Tw Cen MT"/>
              </a:rPr>
              <a:t>Licence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55177" y="4903967"/>
            <a:ext cx="18465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r>
              <a:rPr sz="1600" b="1" spc="-3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is</a:t>
            </a:r>
            <a:r>
              <a:rPr sz="1600" b="1" spc="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accepted</a:t>
            </a:r>
            <a:r>
              <a:rPr sz="1600" b="1" spc="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for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publication.</a:t>
            </a:r>
            <a:r>
              <a:rPr sz="1600" b="1" spc="-1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The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author</a:t>
            </a:r>
            <a:r>
              <a:rPr sz="1600" b="1" spc="-4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signs</a:t>
            </a:r>
            <a:r>
              <a:rPr sz="1600" b="1" spc="-3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50" dirty="0">
                <a:solidFill>
                  <a:srgbClr val="A6A6A6"/>
                </a:solidFill>
                <a:latin typeface="Tw Cen MT"/>
                <a:cs typeface="Tw Cen MT"/>
              </a:rPr>
              <a:t>a</a:t>
            </a:r>
            <a:endParaRPr sz="16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CC</a:t>
            </a:r>
            <a:r>
              <a:rPr sz="1600" b="1" spc="-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licence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29480" y="1989627"/>
            <a:ext cx="1847214" cy="201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336550" indent="-6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AFEF"/>
                </a:solidFill>
                <a:latin typeface="Tw Cen MT"/>
                <a:cs typeface="Tw Cen MT"/>
              </a:rPr>
              <a:t>Research Dashboard</a:t>
            </a:r>
            <a:endParaRPr sz="2000">
              <a:latin typeface="Tw Cen MT"/>
              <a:cs typeface="Tw Cen MT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1300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r>
              <a:rPr sz="1600" b="1" spc="-5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moves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to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Action</a:t>
            </a:r>
            <a:r>
              <a:rPr sz="1600" b="1" spc="-4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Required</a:t>
            </a:r>
            <a:r>
              <a:rPr sz="1600" b="1" spc="-4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to</a:t>
            </a:r>
            <a:r>
              <a:rPr sz="1600" b="1" spc="-4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be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approved</a:t>
            </a:r>
            <a:r>
              <a:rPr sz="1600" b="1" spc="-4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for</a:t>
            </a:r>
            <a:r>
              <a:rPr sz="1600" b="1" spc="-3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OA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funding</a:t>
            </a:r>
            <a:r>
              <a:rPr sz="1600" b="1" spc="-3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via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Research Dashboard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92416" y="3022787"/>
            <a:ext cx="1898014" cy="1650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6690" algn="ctr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6</a:t>
            </a:r>
            <a:endParaRPr sz="3600">
              <a:latin typeface="Tw Cen MT"/>
              <a:cs typeface="Tw Cen MT"/>
            </a:endParaRPr>
          </a:p>
          <a:p>
            <a:pPr marL="17145" algn="ctr">
              <a:lnSpc>
                <a:spcPct val="100000"/>
              </a:lnSpc>
              <a:spcBef>
                <a:spcPts val="2095"/>
              </a:spcBef>
            </a:pPr>
            <a:r>
              <a:rPr sz="2000" b="1" spc="-10" dirty="0">
                <a:solidFill>
                  <a:srgbClr val="EE2F78"/>
                </a:solidFill>
                <a:latin typeface="Tw Cen MT"/>
                <a:cs typeface="Tw Cen MT"/>
              </a:rPr>
              <a:t>Published</a:t>
            </a:r>
            <a:endParaRPr sz="2000">
              <a:latin typeface="Tw Cen MT"/>
              <a:cs typeface="Tw Cen MT"/>
            </a:endParaRPr>
          </a:p>
          <a:p>
            <a:pPr marL="12700" marR="5080" algn="ctr">
              <a:lnSpc>
                <a:spcPct val="100000"/>
              </a:lnSpc>
              <a:spcBef>
                <a:spcPts val="135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r>
              <a:rPr sz="1600" b="1" spc="-3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is</a:t>
            </a:r>
            <a:r>
              <a:rPr sz="1600" b="1" spc="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published</a:t>
            </a:r>
            <a:r>
              <a:rPr sz="1600" b="1" spc="-2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as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open</a:t>
            </a:r>
            <a:r>
              <a:rPr sz="1600" b="1" spc="-5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online</a:t>
            </a:r>
            <a:endParaRPr sz="1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800" y="6510019"/>
            <a:ext cx="163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78D6"/>
                </a:solidFill>
                <a:latin typeface="Calibri"/>
                <a:cs typeface="Calibri"/>
              </a:rPr>
              <a:t>Information</a:t>
            </a:r>
            <a:r>
              <a:rPr sz="900" spc="-50" dirty="0">
                <a:solidFill>
                  <a:srgbClr val="0078D6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78D6"/>
                </a:solidFill>
                <a:latin typeface="Calibri"/>
                <a:cs typeface="Calibri"/>
              </a:rPr>
              <a:t>Classification:</a:t>
            </a:r>
            <a:r>
              <a:rPr sz="900" spc="-35" dirty="0">
                <a:solidFill>
                  <a:srgbClr val="0078D6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78D6"/>
                </a:solidFill>
                <a:latin typeface="Calibri"/>
                <a:cs typeface="Calibri"/>
              </a:rPr>
              <a:t>General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364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Workflow</a:t>
            </a:r>
            <a:r>
              <a:rPr sz="3200" spc="-30" dirty="0"/>
              <a:t> </a:t>
            </a:r>
            <a:r>
              <a:rPr sz="3200" dirty="0"/>
              <a:t>for</a:t>
            </a:r>
            <a:r>
              <a:rPr sz="3200" spc="-30" dirty="0"/>
              <a:t> </a:t>
            </a:r>
            <a:r>
              <a:rPr sz="3200" dirty="0"/>
              <a:t>an</a:t>
            </a:r>
            <a:r>
              <a:rPr sz="3200" spc="-25" dirty="0"/>
              <a:t> </a:t>
            </a:r>
            <a:r>
              <a:rPr sz="3200" dirty="0"/>
              <a:t>Open</a:t>
            </a:r>
            <a:r>
              <a:rPr sz="3200" spc="-25" dirty="0"/>
              <a:t> </a:t>
            </a:r>
            <a:r>
              <a:rPr sz="3200" dirty="0"/>
              <a:t>Select</a:t>
            </a:r>
            <a:r>
              <a:rPr sz="3200" spc="-15" dirty="0"/>
              <a:t> </a:t>
            </a:r>
            <a:r>
              <a:rPr sz="3200" dirty="0"/>
              <a:t>Article</a:t>
            </a:r>
            <a:r>
              <a:rPr sz="3200" spc="-20" dirty="0"/>
              <a:t> </a:t>
            </a:r>
            <a:r>
              <a:rPr sz="3200" dirty="0"/>
              <a:t>at</a:t>
            </a:r>
            <a:r>
              <a:rPr sz="3200" spc="-25" dirty="0"/>
              <a:t> </a:t>
            </a:r>
            <a:r>
              <a:rPr sz="3200" dirty="0"/>
              <a:t>Taylor</a:t>
            </a:r>
            <a:r>
              <a:rPr sz="3200" spc="-30" dirty="0"/>
              <a:t> </a:t>
            </a:r>
            <a:r>
              <a:rPr sz="3200" dirty="0"/>
              <a:t>&amp;</a:t>
            </a:r>
            <a:r>
              <a:rPr sz="3200" spc="-30" dirty="0"/>
              <a:t> </a:t>
            </a:r>
            <a:r>
              <a:rPr sz="3200" spc="-10" dirty="0"/>
              <a:t>Francis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83336" y="3325552"/>
            <a:ext cx="11165205" cy="1865630"/>
            <a:chOff x="783336" y="3325552"/>
            <a:chExt cx="11165205" cy="1865630"/>
          </a:xfrm>
        </p:grpSpPr>
        <p:sp>
          <p:nvSpPr>
            <p:cNvPr id="5" name="object 5"/>
            <p:cNvSpPr/>
            <p:nvPr/>
          </p:nvSpPr>
          <p:spPr>
            <a:xfrm>
              <a:off x="10636757" y="3339839"/>
              <a:ext cx="1297305" cy="527050"/>
            </a:xfrm>
            <a:custGeom>
              <a:avLst/>
              <a:gdLst/>
              <a:ahLst/>
              <a:cxnLst/>
              <a:rect l="l" t="t" r="r" b="b"/>
              <a:pathLst>
                <a:path w="1297304" h="527050">
                  <a:moveTo>
                    <a:pt x="1297203" y="52701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21401" y="3641596"/>
              <a:ext cx="1577340" cy="1136650"/>
            </a:xfrm>
            <a:custGeom>
              <a:avLst/>
              <a:gdLst/>
              <a:ahLst/>
              <a:cxnLst/>
              <a:rect l="l" t="t" r="r" b="b"/>
              <a:pathLst>
                <a:path w="1577340" h="1136650">
                  <a:moveTo>
                    <a:pt x="0" y="1136472"/>
                  </a:moveTo>
                  <a:lnTo>
                    <a:pt x="1577200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5311" y="3573012"/>
              <a:ext cx="1802130" cy="991869"/>
            </a:xfrm>
            <a:custGeom>
              <a:avLst/>
              <a:gdLst/>
              <a:ahLst/>
              <a:cxnLst/>
              <a:rect l="l" t="t" r="r" b="b"/>
              <a:pathLst>
                <a:path w="1802129" h="991870">
                  <a:moveTo>
                    <a:pt x="1801647" y="99137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93657" y="3368798"/>
              <a:ext cx="1680845" cy="1102360"/>
            </a:xfrm>
            <a:custGeom>
              <a:avLst/>
              <a:gdLst/>
              <a:ahLst/>
              <a:cxnLst/>
              <a:rect l="l" t="t" r="r" b="b"/>
              <a:pathLst>
                <a:path w="1680845" h="1102360">
                  <a:moveTo>
                    <a:pt x="0" y="1101750"/>
                  </a:moveTo>
                  <a:lnTo>
                    <a:pt x="1680502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09364" y="3896110"/>
              <a:ext cx="1710055" cy="882650"/>
            </a:xfrm>
            <a:custGeom>
              <a:avLst/>
              <a:gdLst/>
              <a:ahLst/>
              <a:cxnLst/>
              <a:rect l="l" t="t" r="r" b="b"/>
              <a:pathLst>
                <a:path w="1710054" h="882650">
                  <a:moveTo>
                    <a:pt x="1709826" y="88229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2822" y="3815335"/>
              <a:ext cx="1779270" cy="962025"/>
            </a:xfrm>
            <a:custGeom>
              <a:avLst/>
              <a:gdLst/>
              <a:ahLst/>
              <a:cxnLst/>
              <a:rect l="l" t="t" r="r" b="b"/>
              <a:pathLst>
                <a:path w="1779270" h="962025">
                  <a:moveTo>
                    <a:pt x="0" y="962025"/>
                  </a:moveTo>
                  <a:lnTo>
                    <a:pt x="1778889" y="0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6" y="4416551"/>
              <a:ext cx="774191" cy="7741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6300" y="4509515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4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1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3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1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EE2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35724" y="4487331"/>
            <a:ext cx="268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1</a:t>
            </a:r>
            <a:endParaRPr sz="3600">
              <a:latin typeface="Tw Cen MT"/>
              <a:cs typeface="Tw Cen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09672" y="3427476"/>
            <a:ext cx="2726690" cy="1725295"/>
            <a:chOff x="2709672" y="3427476"/>
            <a:chExt cx="2726690" cy="172529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9672" y="3427476"/>
              <a:ext cx="774191" cy="7741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02635" y="3520439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2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4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2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03A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916" y="4376928"/>
              <a:ext cx="774191" cy="7757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54879" y="4469891"/>
              <a:ext cx="588645" cy="589915"/>
            </a:xfrm>
            <a:custGeom>
              <a:avLst/>
              <a:gdLst/>
              <a:ahLst/>
              <a:cxnLst/>
              <a:rect l="l" t="t" r="r" b="b"/>
              <a:pathLst>
                <a:path w="588645" h="589914">
                  <a:moveTo>
                    <a:pt x="294132" y="0"/>
                  </a:moveTo>
                  <a:lnTo>
                    <a:pt x="246421" y="3859"/>
                  </a:lnTo>
                  <a:lnTo>
                    <a:pt x="201163" y="15033"/>
                  </a:lnTo>
                  <a:lnTo>
                    <a:pt x="158960" y="32915"/>
                  </a:lnTo>
                  <a:lnTo>
                    <a:pt x="120420" y="56897"/>
                  </a:lnTo>
                  <a:lnTo>
                    <a:pt x="86148" y="86372"/>
                  </a:lnTo>
                  <a:lnTo>
                    <a:pt x="56750" y="120733"/>
                  </a:lnTo>
                  <a:lnTo>
                    <a:pt x="32830" y="159373"/>
                  </a:lnTo>
                  <a:lnTo>
                    <a:pt x="14994" y="201684"/>
                  </a:lnTo>
                  <a:lnTo>
                    <a:pt x="3849" y="247060"/>
                  </a:lnTo>
                  <a:lnTo>
                    <a:pt x="0" y="294893"/>
                  </a:lnTo>
                  <a:lnTo>
                    <a:pt x="3849" y="342727"/>
                  </a:lnTo>
                  <a:lnTo>
                    <a:pt x="14994" y="388103"/>
                  </a:lnTo>
                  <a:lnTo>
                    <a:pt x="32830" y="430414"/>
                  </a:lnTo>
                  <a:lnTo>
                    <a:pt x="56750" y="469054"/>
                  </a:lnTo>
                  <a:lnTo>
                    <a:pt x="86148" y="503415"/>
                  </a:lnTo>
                  <a:lnTo>
                    <a:pt x="120420" y="532890"/>
                  </a:lnTo>
                  <a:lnTo>
                    <a:pt x="158960" y="556872"/>
                  </a:lnTo>
                  <a:lnTo>
                    <a:pt x="201163" y="574754"/>
                  </a:lnTo>
                  <a:lnTo>
                    <a:pt x="246421" y="585928"/>
                  </a:lnTo>
                  <a:lnTo>
                    <a:pt x="294132" y="589787"/>
                  </a:lnTo>
                  <a:lnTo>
                    <a:pt x="341842" y="585928"/>
                  </a:lnTo>
                  <a:lnTo>
                    <a:pt x="387100" y="574754"/>
                  </a:lnTo>
                  <a:lnTo>
                    <a:pt x="429303" y="556872"/>
                  </a:lnTo>
                  <a:lnTo>
                    <a:pt x="467843" y="532890"/>
                  </a:lnTo>
                  <a:lnTo>
                    <a:pt x="502115" y="503415"/>
                  </a:lnTo>
                  <a:lnTo>
                    <a:pt x="531513" y="469054"/>
                  </a:lnTo>
                  <a:lnTo>
                    <a:pt x="555433" y="430414"/>
                  </a:lnTo>
                  <a:lnTo>
                    <a:pt x="573269" y="388103"/>
                  </a:lnTo>
                  <a:lnTo>
                    <a:pt x="584414" y="342727"/>
                  </a:lnTo>
                  <a:lnTo>
                    <a:pt x="588264" y="294893"/>
                  </a:lnTo>
                  <a:lnTo>
                    <a:pt x="584414" y="247060"/>
                  </a:lnTo>
                  <a:lnTo>
                    <a:pt x="573269" y="201684"/>
                  </a:lnTo>
                  <a:lnTo>
                    <a:pt x="555433" y="159373"/>
                  </a:lnTo>
                  <a:lnTo>
                    <a:pt x="531513" y="120733"/>
                  </a:lnTo>
                  <a:lnTo>
                    <a:pt x="502115" y="86372"/>
                  </a:lnTo>
                  <a:lnTo>
                    <a:pt x="467843" y="56897"/>
                  </a:lnTo>
                  <a:lnTo>
                    <a:pt x="429303" y="32915"/>
                  </a:lnTo>
                  <a:lnTo>
                    <a:pt x="387100" y="15033"/>
                  </a:lnTo>
                  <a:lnTo>
                    <a:pt x="341842" y="385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ED9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15484" y="4437834"/>
            <a:ext cx="268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3</a:t>
            </a:r>
            <a:endParaRPr sz="3600">
              <a:latin typeface="Tw Cen MT"/>
              <a:cs typeface="Tw Cen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68795" y="3185159"/>
            <a:ext cx="2588260" cy="1765300"/>
            <a:chOff x="6368795" y="3185159"/>
            <a:chExt cx="2588260" cy="176530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8795" y="3185159"/>
              <a:ext cx="774191" cy="7741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61760" y="3278123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2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4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2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2355" y="4175759"/>
              <a:ext cx="774191" cy="77419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275320" y="4268724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1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3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1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435613" y="4246922"/>
            <a:ext cx="268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5</a:t>
            </a:r>
            <a:endParaRPr sz="3600">
              <a:latin typeface="Tw Cen MT"/>
              <a:cs typeface="Tw Cen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056876" y="2951988"/>
            <a:ext cx="774700" cy="774700"/>
            <a:chOff x="10056876" y="2951988"/>
            <a:chExt cx="774700" cy="77470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6876" y="2951988"/>
              <a:ext cx="774191" cy="77419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149839" y="3044952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294132" y="0"/>
                  </a:moveTo>
                  <a:lnTo>
                    <a:pt x="246421" y="3849"/>
                  </a:lnTo>
                  <a:lnTo>
                    <a:pt x="201163" y="14994"/>
                  </a:lnTo>
                  <a:lnTo>
                    <a:pt x="158960" y="32830"/>
                  </a:lnTo>
                  <a:lnTo>
                    <a:pt x="120420" y="56750"/>
                  </a:lnTo>
                  <a:lnTo>
                    <a:pt x="86148" y="86148"/>
                  </a:lnTo>
                  <a:lnTo>
                    <a:pt x="56750" y="120420"/>
                  </a:lnTo>
                  <a:lnTo>
                    <a:pt x="32830" y="158960"/>
                  </a:lnTo>
                  <a:lnTo>
                    <a:pt x="14994" y="201163"/>
                  </a:lnTo>
                  <a:lnTo>
                    <a:pt x="3849" y="246421"/>
                  </a:lnTo>
                  <a:lnTo>
                    <a:pt x="0" y="294132"/>
                  </a:lnTo>
                  <a:lnTo>
                    <a:pt x="3849" y="341842"/>
                  </a:lnTo>
                  <a:lnTo>
                    <a:pt x="14994" y="387100"/>
                  </a:lnTo>
                  <a:lnTo>
                    <a:pt x="32830" y="429303"/>
                  </a:lnTo>
                  <a:lnTo>
                    <a:pt x="56750" y="467843"/>
                  </a:lnTo>
                  <a:lnTo>
                    <a:pt x="86148" y="502115"/>
                  </a:lnTo>
                  <a:lnTo>
                    <a:pt x="120420" y="531513"/>
                  </a:lnTo>
                  <a:lnTo>
                    <a:pt x="158960" y="555433"/>
                  </a:lnTo>
                  <a:lnTo>
                    <a:pt x="201163" y="573269"/>
                  </a:lnTo>
                  <a:lnTo>
                    <a:pt x="246421" y="584414"/>
                  </a:lnTo>
                  <a:lnTo>
                    <a:pt x="294132" y="588264"/>
                  </a:lnTo>
                  <a:lnTo>
                    <a:pt x="341842" y="584414"/>
                  </a:lnTo>
                  <a:lnTo>
                    <a:pt x="387100" y="573269"/>
                  </a:lnTo>
                  <a:lnTo>
                    <a:pt x="429303" y="555433"/>
                  </a:lnTo>
                  <a:lnTo>
                    <a:pt x="467843" y="531513"/>
                  </a:lnTo>
                  <a:lnTo>
                    <a:pt x="502115" y="502115"/>
                  </a:lnTo>
                  <a:lnTo>
                    <a:pt x="531513" y="467843"/>
                  </a:lnTo>
                  <a:lnTo>
                    <a:pt x="555433" y="429303"/>
                  </a:lnTo>
                  <a:lnTo>
                    <a:pt x="573269" y="387100"/>
                  </a:lnTo>
                  <a:lnTo>
                    <a:pt x="584414" y="341842"/>
                  </a:lnTo>
                  <a:lnTo>
                    <a:pt x="588264" y="294132"/>
                  </a:lnTo>
                  <a:lnTo>
                    <a:pt x="584414" y="246421"/>
                  </a:lnTo>
                  <a:lnTo>
                    <a:pt x="573269" y="201163"/>
                  </a:lnTo>
                  <a:lnTo>
                    <a:pt x="555433" y="158960"/>
                  </a:lnTo>
                  <a:lnTo>
                    <a:pt x="531513" y="120420"/>
                  </a:lnTo>
                  <a:lnTo>
                    <a:pt x="502115" y="86148"/>
                  </a:lnTo>
                  <a:lnTo>
                    <a:pt x="467843" y="56750"/>
                  </a:lnTo>
                  <a:lnTo>
                    <a:pt x="429303" y="32830"/>
                  </a:lnTo>
                  <a:lnTo>
                    <a:pt x="387100" y="14994"/>
                  </a:lnTo>
                  <a:lnTo>
                    <a:pt x="341842" y="3849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EE2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0182" y="3759513"/>
            <a:ext cx="1886585" cy="6146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000" b="1" spc="-10" dirty="0">
                <a:solidFill>
                  <a:srgbClr val="EE2F78"/>
                </a:solidFill>
                <a:latin typeface="Tw Cen MT"/>
                <a:cs typeface="Tw Cen MT"/>
              </a:rPr>
              <a:t>Submission</a:t>
            </a:r>
            <a:endParaRPr sz="20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Author</a:t>
            </a:r>
            <a:r>
              <a:rPr sz="1600" b="1" spc="-8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submits</a:t>
            </a:r>
            <a:r>
              <a:rPr sz="1600" b="1" spc="-6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  <p:sp>
        <p:nvSpPr>
          <p:cNvPr id="30" name="object 30"/>
          <p:cNvSpPr txBox="1"/>
          <p:nvPr/>
        </p:nvSpPr>
        <p:spPr>
          <a:xfrm>
            <a:off x="2314481" y="3498993"/>
            <a:ext cx="1555115" cy="162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2</a:t>
            </a:r>
            <a:endParaRPr sz="36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  <a:spcBef>
                <a:spcPts val="1864"/>
              </a:spcBef>
            </a:pPr>
            <a:r>
              <a:rPr sz="2000" b="1" dirty="0">
                <a:solidFill>
                  <a:srgbClr val="03A0A3"/>
                </a:solidFill>
                <a:latin typeface="Tw Cen MT"/>
                <a:cs typeface="Tw Cen MT"/>
              </a:rPr>
              <a:t>Peer</a:t>
            </a:r>
            <a:r>
              <a:rPr sz="2000" b="1" spc="-100" dirty="0">
                <a:solidFill>
                  <a:srgbClr val="03A0A3"/>
                </a:solidFill>
                <a:latin typeface="Tw Cen MT"/>
                <a:cs typeface="Tw Cen MT"/>
              </a:rPr>
              <a:t> </a:t>
            </a:r>
            <a:r>
              <a:rPr sz="2000" b="1" spc="-10" dirty="0">
                <a:solidFill>
                  <a:srgbClr val="03A0A3"/>
                </a:solidFill>
                <a:latin typeface="Tw Cen MT"/>
                <a:cs typeface="Tw Cen MT"/>
              </a:rPr>
              <a:t>Review</a:t>
            </a:r>
            <a:endParaRPr sz="2000">
              <a:latin typeface="Tw Cen MT"/>
              <a:cs typeface="Tw Cen MT"/>
            </a:endParaRPr>
          </a:p>
          <a:p>
            <a:pPr marL="12700" marR="5080" algn="ctr">
              <a:lnSpc>
                <a:spcPct val="100000"/>
              </a:lnSpc>
              <a:spcBef>
                <a:spcPts val="140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enters</a:t>
            </a:r>
            <a:r>
              <a:rPr sz="1600" b="1" spc="1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0" dirty="0">
                <a:solidFill>
                  <a:srgbClr val="A6A6A6"/>
                </a:solidFill>
                <a:latin typeface="Tw Cen MT"/>
                <a:cs typeface="Tw Cen MT"/>
              </a:rPr>
              <a:t>peer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review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39215" y="2824923"/>
            <a:ext cx="1950720" cy="145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D9423"/>
                </a:solidFill>
                <a:latin typeface="Tw Cen MT"/>
                <a:cs typeface="Tw Cen MT"/>
              </a:rPr>
              <a:t>Acceptance</a:t>
            </a:r>
            <a:endParaRPr sz="2000">
              <a:latin typeface="Tw Cen MT"/>
              <a:cs typeface="Tw Cen MT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180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r>
              <a:rPr sz="1600" b="1" spc="-3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is</a:t>
            </a:r>
            <a:r>
              <a:rPr sz="1600" b="1" spc="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accepted</a:t>
            </a:r>
            <a:r>
              <a:rPr sz="1600" b="1" spc="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for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publication</a:t>
            </a:r>
            <a:r>
              <a:rPr sz="1600" b="1" spc="-4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and</a:t>
            </a:r>
            <a:r>
              <a:rPr sz="1600" b="1" spc="-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author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is</a:t>
            </a:r>
            <a:r>
              <a:rPr sz="1600" b="1" spc="-1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notified</a:t>
            </a:r>
            <a:r>
              <a:rPr sz="1600" b="1" spc="-5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of</a:t>
            </a:r>
            <a:r>
              <a:rPr sz="1600" b="1" spc="10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the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agreement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66268" y="3255552"/>
            <a:ext cx="781685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4</a:t>
            </a:r>
            <a:endParaRPr sz="36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sz="2000" b="1" spc="-10" dirty="0">
                <a:solidFill>
                  <a:srgbClr val="385622"/>
                </a:solidFill>
                <a:latin typeface="Tw Cen MT"/>
                <a:cs typeface="Tw Cen MT"/>
              </a:rPr>
              <a:t>Licence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25800" y="4423713"/>
            <a:ext cx="16617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5080" indent="-36893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Author</a:t>
            </a:r>
            <a:r>
              <a:rPr sz="1600" b="1" spc="-7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chooses</a:t>
            </a:r>
            <a:r>
              <a:rPr sz="1600" b="1" spc="-6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40" dirty="0">
                <a:solidFill>
                  <a:srgbClr val="A6A6A6"/>
                </a:solidFill>
                <a:latin typeface="Tw Cen MT"/>
                <a:cs typeface="Tw Cen MT"/>
              </a:rPr>
              <a:t>OA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agreement</a:t>
            </a:r>
            <a:endParaRPr sz="1600">
              <a:latin typeface="Tw Cen MT"/>
              <a:cs typeface="Tw Cen MT"/>
            </a:endParaRPr>
          </a:p>
          <a:p>
            <a:pPr marL="394970" marR="66040" indent="-318770">
              <a:lnSpc>
                <a:spcPct val="100000"/>
              </a:lnSpc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funds</a:t>
            </a:r>
            <a:r>
              <a:rPr sz="1600" b="1" spc="-3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and</a:t>
            </a:r>
            <a:r>
              <a:rPr sz="1600" b="1" spc="-1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signs</a:t>
            </a:r>
            <a:r>
              <a:rPr sz="1600" b="1" spc="-1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50" dirty="0">
                <a:solidFill>
                  <a:srgbClr val="A6A6A6"/>
                </a:solidFill>
                <a:latin typeface="Tw Cen MT"/>
                <a:cs typeface="Tw Cen MT"/>
              </a:rPr>
              <a:t>a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CC</a:t>
            </a:r>
            <a:r>
              <a:rPr sz="1600" b="1" spc="-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license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13699" y="2183761"/>
            <a:ext cx="1812925" cy="1859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290" marR="356870" indent="10795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AFEF"/>
                </a:solidFill>
                <a:latin typeface="Tw Cen MT"/>
                <a:cs typeface="Tw Cen MT"/>
              </a:rPr>
              <a:t>Research Dashboard</a:t>
            </a:r>
            <a:endParaRPr sz="2000">
              <a:latin typeface="Tw Cen MT"/>
              <a:cs typeface="Tw Cen MT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30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enters</a:t>
            </a:r>
            <a:r>
              <a:rPr sz="1600" b="1" spc="1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action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required</a:t>
            </a:r>
            <a:r>
              <a:rPr sz="1600" b="1" spc="-1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to</a:t>
            </a:r>
            <a:r>
              <a:rPr sz="1600" b="1" spc="1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be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approved</a:t>
            </a:r>
            <a:r>
              <a:rPr sz="1600" b="1" spc="-4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for</a:t>
            </a:r>
            <a:r>
              <a:rPr sz="1600" b="1" spc="-3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OA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funding</a:t>
            </a:r>
            <a:r>
              <a:rPr sz="1600" b="1" spc="-3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via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Research Dashboard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92416" y="3022787"/>
            <a:ext cx="1898014" cy="1650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6690" algn="ctr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E2E2E2"/>
                </a:solidFill>
                <a:latin typeface="Tw Cen MT"/>
                <a:cs typeface="Tw Cen MT"/>
              </a:rPr>
              <a:t>6</a:t>
            </a:r>
            <a:endParaRPr sz="3600">
              <a:latin typeface="Tw Cen MT"/>
              <a:cs typeface="Tw Cen MT"/>
            </a:endParaRPr>
          </a:p>
          <a:p>
            <a:pPr marL="17145" algn="ctr">
              <a:lnSpc>
                <a:spcPct val="100000"/>
              </a:lnSpc>
              <a:spcBef>
                <a:spcPts val="2095"/>
              </a:spcBef>
            </a:pPr>
            <a:r>
              <a:rPr sz="2000" b="1" spc="-10" dirty="0">
                <a:solidFill>
                  <a:srgbClr val="EE2F78"/>
                </a:solidFill>
                <a:latin typeface="Tw Cen MT"/>
                <a:cs typeface="Tw Cen MT"/>
              </a:rPr>
              <a:t>Published</a:t>
            </a:r>
            <a:endParaRPr sz="2000">
              <a:latin typeface="Tw Cen MT"/>
              <a:cs typeface="Tw Cen MT"/>
            </a:endParaRPr>
          </a:p>
          <a:p>
            <a:pPr marL="12700" marR="5080" algn="ctr">
              <a:lnSpc>
                <a:spcPct val="100000"/>
              </a:lnSpc>
              <a:spcBef>
                <a:spcPts val="135"/>
              </a:spcBef>
            </a:pP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Article</a:t>
            </a:r>
            <a:r>
              <a:rPr sz="1600" b="1" spc="-3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is</a:t>
            </a:r>
            <a:r>
              <a:rPr sz="1600" b="1" spc="5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published</a:t>
            </a:r>
            <a:r>
              <a:rPr sz="1600" b="1" spc="-2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25" dirty="0">
                <a:solidFill>
                  <a:srgbClr val="A6A6A6"/>
                </a:solidFill>
                <a:latin typeface="Tw Cen MT"/>
                <a:cs typeface="Tw Cen MT"/>
              </a:rPr>
              <a:t>as </a:t>
            </a:r>
            <a:r>
              <a:rPr sz="1600" b="1" dirty="0">
                <a:solidFill>
                  <a:srgbClr val="A6A6A6"/>
                </a:solidFill>
                <a:latin typeface="Tw Cen MT"/>
                <a:cs typeface="Tw Cen MT"/>
              </a:rPr>
              <a:t>open</a:t>
            </a:r>
            <a:r>
              <a:rPr sz="1600" b="1" spc="-50" dirty="0">
                <a:solidFill>
                  <a:srgbClr val="A6A6A6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A6A6A6"/>
                </a:solidFill>
                <a:latin typeface="Tw Cen MT"/>
                <a:cs typeface="Tw Cen MT"/>
              </a:rPr>
              <a:t>online</a:t>
            </a:r>
            <a:endParaRPr sz="1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>
              <a:lnSpc>
                <a:spcPct val="100000"/>
              </a:lnSpc>
              <a:spcBef>
                <a:spcPts val="100"/>
              </a:spcBef>
            </a:pPr>
            <a:r>
              <a:rPr dirty="0"/>
              <a:t>Author</a:t>
            </a:r>
            <a:r>
              <a:rPr spc="-45" dirty="0"/>
              <a:t> </a:t>
            </a:r>
            <a:r>
              <a:rPr dirty="0"/>
              <a:t>Submission</a:t>
            </a:r>
            <a:r>
              <a:rPr spc="-60" dirty="0"/>
              <a:t> </a:t>
            </a:r>
            <a:r>
              <a:rPr dirty="0"/>
              <a:t>Flow</a:t>
            </a:r>
            <a:r>
              <a:rPr spc="-2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Charges</a:t>
            </a:r>
            <a:r>
              <a:rPr spc="-35" dirty="0"/>
              <a:t> </a:t>
            </a:r>
            <a:r>
              <a:rPr spc="-20" dirty="0"/>
              <a:t>step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4454" y="5684951"/>
            <a:ext cx="48831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The</a:t>
            </a:r>
            <a:r>
              <a:rPr sz="1400" b="0" spc="6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system</a:t>
            </a:r>
            <a:r>
              <a:rPr sz="1400" b="0" spc="6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has</a:t>
            </a:r>
            <a:r>
              <a:rPr sz="1400" b="0" spc="7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lang="en-US"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recognized</a:t>
            </a:r>
            <a:r>
              <a:rPr sz="1400" b="0" spc="7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that</a:t>
            </a:r>
            <a:r>
              <a:rPr sz="1400" b="0" spc="6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the</a:t>
            </a:r>
            <a:r>
              <a:rPr sz="1400" b="0" spc="6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institution</a:t>
            </a:r>
            <a:r>
              <a:rPr sz="1400" b="0" spc="7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is</a:t>
            </a:r>
            <a:r>
              <a:rPr sz="1400" b="0" spc="7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part</a:t>
            </a:r>
            <a:r>
              <a:rPr sz="1400" b="0" spc="7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of</a:t>
            </a:r>
            <a:r>
              <a:rPr sz="1400" b="0" spc="7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spc="-25" dirty="0">
                <a:solidFill>
                  <a:srgbClr val="1B127A"/>
                </a:solidFill>
                <a:latin typeface="Open Sans Light"/>
                <a:cs typeface="Open Sans Light"/>
              </a:rPr>
              <a:t>the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agreement</a:t>
            </a:r>
            <a:r>
              <a:rPr sz="1400" b="0" spc="29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and</a:t>
            </a:r>
            <a:r>
              <a:rPr sz="1400" b="0" spc="30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therefore</a:t>
            </a:r>
            <a:r>
              <a:rPr sz="1400" b="0" spc="29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directs</a:t>
            </a:r>
            <a:r>
              <a:rPr sz="1400" b="0" spc="30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the</a:t>
            </a:r>
            <a:r>
              <a:rPr sz="1400" b="0" spc="29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author</a:t>
            </a:r>
            <a:r>
              <a:rPr sz="1400" b="0" spc="30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to</a:t>
            </a:r>
            <a:r>
              <a:rPr sz="1400" b="0" spc="30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this</a:t>
            </a:r>
            <a:r>
              <a:rPr sz="1400" b="0" spc="30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page,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letting</a:t>
            </a:r>
            <a:r>
              <a:rPr sz="1400" b="0" spc="-2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them</a:t>
            </a:r>
            <a:r>
              <a:rPr sz="1400" b="0" spc="-3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know</a:t>
            </a:r>
            <a:r>
              <a:rPr sz="1400" b="0" spc="-4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that</a:t>
            </a:r>
            <a:r>
              <a:rPr sz="1400" b="0" spc="-2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they</a:t>
            </a:r>
            <a:r>
              <a:rPr sz="1400" b="0" spc="-3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lang="en-US" sz="1400" b="0" spc="-35" dirty="0">
                <a:solidFill>
                  <a:srgbClr val="1B127A"/>
                </a:solidFill>
                <a:latin typeface="Open Sans Light"/>
                <a:cs typeface="Open Sans Light"/>
              </a:rPr>
              <a:t>are eligible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for</a:t>
            </a:r>
            <a:r>
              <a:rPr sz="1400" b="0" spc="-2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1B127A"/>
                </a:solidFill>
                <a:latin typeface="Open Sans Light"/>
                <a:cs typeface="Open Sans Light"/>
              </a:rPr>
              <a:t>APC</a:t>
            </a:r>
            <a:r>
              <a:rPr sz="14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 funding</a:t>
            </a:r>
            <a:endParaRPr sz="1400" dirty="0">
              <a:latin typeface="Open Sans Light"/>
              <a:cs typeface="Open Sans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86553" y="6351701"/>
            <a:ext cx="187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spc="-25" dirty="0">
                <a:solidFill>
                  <a:srgbClr val="1B127A"/>
                </a:solidFill>
                <a:latin typeface="Open Sans Light"/>
                <a:cs typeface="Open Sans Light"/>
              </a:rPr>
              <a:t>37</a:t>
            </a:r>
            <a:endParaRPr sz="1100">
              <a:latin typeface="Open Sans Light"/>
              <a:cs typeface="Open Sans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10906" y="1563052"/>
            <a:ext cx="5711190" cy="3731895"/>
            <a:chOff x="356997" y="1565528"/>
            <a:chExt cx="5711190" cy="3731895"/>
          </a:xfrm>
        </p:grpSpPr>
        <p:sp>
          <p:nvSpPr>
            <p:cNvPr id="7" name="object 7"/>
            <p:cNvSpPr/>
            <p:nvPr/>
          </p:nvSpPr>
          <p:spPr>
            <a:xfrm>
              <a:off x="385572" y="1594103"/>
              <a:ext cx="5654040" cy="3674745"/>
            </a:xfrm>
            <a:custGeom>
              <a:avLst/>
              <a:gdLst/>
              <a:ahLst/>
              <a:cxnLst/>
              <a:rect l="l" t="t" r="r" b="b"/>
              <a:pathLst>
                <a:path w="5654040" h="3674745">
                  <a:moveTo>
                    <a:pt x="0" y="0"/>
                  </a:moveTo>
                  <a:lnTo>
                    <a:pt x="5654040" y="0"/>
                  </a:lnTo>
                  <a:lnTo>
                    <a:pt x="5654040" y="3674364"/>
                  </a:lnTo>
                  <a:lnTo>
                    <a:pt x="0" y="3674364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41B8E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527" y="1642871"/>
              <a:ext cx="4933187" cy="3621011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0155" y="845820"/>
            <a:ext cx="5303519" cy="52410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6" y="504444"/>
            <a:ext cx="2767584" cy="5013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7379" y="2969909"/>
            <a:ext cx="1958339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100" dirty="0">
                <a:solidFill>
                  <a:schemeClr val="bg1"/>
                </a:solidFill>
              </a:rPr>
              <a:t>Gracias</a:t>
            </a:r>
            <a:endParaRPr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444" y="819599"/>
            <a:ext cx="8758555" cy="479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Send</a:t>
            </a:r>
            <a:r>
              <a:rPr sz="1200" b="0" spc="-5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To:</a:t>
            </a:r>
            <a:r>
              <a:rPr sz="1200" b="0" spc="254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Author</a:t>
            </a:r>
            <a:r>
              <a:rPr sz="1200" b="0" spc="-4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spc="-20" dirty="0">
                <a:solidFill>
                  <a:srgbClr val="1B127A"/>
                </a:solidFill>
                <a:latin typeface="Open Sans Light"/>
                <a:cs typeface="Open Sans Light"/>
              </a:rPr>
              <a:t>Email</a:t>
            </a:r>
            <a:endParaRPr sz="1200" dirty="0">
              <a:latin typeface="Open Sans Light"/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Subject:</a:t>
            </a:r>
            <a:r>
              <a:rPr sz="1200" b="0" spc="-7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Your</a:t>
            </a:r>
            <a:r>
              <a:rPr sz="1200" b="0" spc="-3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article</a:t>
            </a:r>
            <a:r>
              <a:rPr sz="1200" b="0" spc="-3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with</a:t>
            </a:r>
            <a:r>
              <a:rPr sz="1200" b="0" spc="-3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Taylor</a:t>
            </a:r>
            <a:r>
              <a:rPr sz="1200" b="0" spc="-5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&amp;</a:t>
            </a:r>
            <a:r>
              <a:rPr sz="1200" b="0" spc="-4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Francis</a:t>
            </a:r>
            <a:endParaRPr sz="1200" dirty="0">
              <a:latin typeface="Open Sans Light"/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0" spc="-20" dirty="0">
                <a:solidFill>
                  <a:srgbClr val="1B127A"/>
                </a:solidFill>
                <a:latin typeface="Open Sans Light"/>
                <a:cs typeface="Open Sans Light"/>
              </a:rPr>
              <a:t>Body:</a:t>
            </a:r>
            <a:endParaRPr sz="1200" dirty="0">
              <a:latin typeface="Open Sans Light"/>
              <a:cs typeface="Open Sans Light"/>
            </a:endParaRPr>
          </a:p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Dear</a:t>
            </a:r>
            <a:r>
              <a:rPr sz="1200" b="0" spc="-2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Author</a:t>
            </a:r>
            <a:r>
              <a:rPr sz="1200" b="0" spc="-2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First</a:t>
            </a:r>
            <a:r>
              <a:rPr sz="1200" b="0" spc="-3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Name</a:t>
            </a:r>
            <a:r>
              <a:rPr sz="1200" b="0" spc="-1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Last</a:t>
            </a:r>
            <a:r>
              <a:rPr sz="1200" b="0" spc="-30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spc="-20" dirty="0">
                <a:solidFill>
                  <a:srgbClr val="1B127A"/>
                </a:solidFill>
                <a:latin typeface="Open Sans Light"/>
                <a:cs typeface="Open Sans Light"/>
              </a:rPr>
              <a:t>Name,</a:t>
            </a:r>
            <a:endParaRPr sz="1200" dirty="0">
              <a:latin typeface="Open Sans Light"/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Re:</a:t>
            </a:r>
            <a:r>
              <a:rPr sz="1200" b="0" spc="27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Article</a:t>
            </a:r>
            <a:r>
              <a:rPr sz="1200" b="0" spc="-2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Title;</a:t>
            </a:r>
            <a:r>
              <a:rPr sz="1200" b="0" spc="-25" dirty="0">
                <a:solidFill>
                  <a:srgbClr val="1B127A"/>
                </a:solidFill>
                <a:latin typeface="Open Sans Light"/>
                <a:cs typeface="Open Sans Light"/>
              </a:rPr>
              <a:t> </a:t>
            </a:r>
            <a:r>
              <a:rPr sz="1200" b="0" dirty="0">
                <a:solidFill>
                  <a:srgbClr val="1B127A"/>
                </a:solidFill>
                <a:latin typeface="Open Sans Light"/>
                <a:cs typeface="Open Sans Light"/>
              </a:rPr>
              <a:t>Journal</a:t>
            </a:r>
            <a:r>
              <a:rPr sz="1200" b="0" spc="-20" dirty="0">
                <a:solidFill>
                  <a:srgbClr val="1B127A"/>
                </a:solidFill>
                <a:latin typeface="Open Sans Light"/>
                <a:cs typeface="Open Sans Light"/>
              </a:rPr>
              <a:t> Title</a:t>
            </a:r>
            <a:endParaRPr sz="1200" dirty="0">
              <a:latin typeface="Open Sans Light"/>
              <a:cs typeface="Open Sans Light"/>
            </a:endParaRPr>
          </a:p>
          <a:p>
            <a:pPr marL="12700" marR="107314">
              <a:lnSpc>
                <a:spcPts val="1440"/>
              </a:lnSpc>
              <a:spcBef>
                <a:spcPts val="1485"/>
              </a:spcBef>
            </a:pPr>
            <a:r>
              <a:rPr lang="en-US" sz="12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Congratulations on the recent acceptance of your manuscript submission to Journal Title. The Taylor &amp; Francis production team will work with you to publish your article online as quickly as possible. </a:t>
            </a:r>
          </a:p>
          <a:p>
            <a:pPr marL="12700" marR="107314">
              <a:lnSpc>
                <a:spcPts val="1440"/>
              </a:lnSpc>
              <a:spcBef>
                <a:spcPts val="1485"/>
              </a:spcBef>
            </a:pPr>
            <a:r>
              <a:rPr lang="en-US" sz="12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_____________has an open access agreement with Taylor &amp; Francis, which means that as a corresponding author, you can publish your article open access at no cost to you. </a:t>
            </a:r>
          </a:p>
          <a:p>
            <a:pPr marL="12700" marR="107314">
              <a:lnSpc>
                <a:spcPts val="1440"/>
              </a:lnSpc>
              <a:spcBef>
                <a:spcPts val="1485"/>
              </a:spcBef>
            </a:pPr>
            <a:r>
              <a:rPr lang="en-US" sz="1200" b="1" spc="-10" dirty="0">
                <a:solidFill>
                  <a:srgbClr val="1B127A"/>
                </a:solidFill>
                <a:latin typeface="Open Sans Light"/>
                <a:cs typeface="Open Sans Light"/>
              </a:rPr>
              <a:t>What happens next? </a:t>
            </a:r>
          </a:p>
          <a:p>
            <a:pPr marL="12700" marR="107314">
              <a:lnSpc>
                <a:spcPts val="1440"/>
              </a:lnSpc>
              <a:spcBef>
                <a:spcPts val="1485"/>
              </a:spcBef>
            </a:pPr>
            <a:r>
              <a:rPr lang="en-US" sz="12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Look out for an email inviting you to select and sign your article publishing agreement. </a:t>
            </a:r>
          </a:p>
          <a:p>
            <a:pPr marL="12700" marR="107314">
              <a:lnSpc>
                <a:spcPts val="1440"/>
              </a:lnSpc>
              <a:spcBef>
                <a:spcPts val="1485"/>
              </a:spcBef>
            </a:pPr>
            <a:r>
              <a:rPr lang="en-US" sz="12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You may request approval by selecting the open access option. If your institution approves open access funding for your article, we will let you know. </a:t>
            </a:r>
          </a:p>
          <a:p>
            <a:pPr marL="12700" marR="107314">
              <a:lnSpc>
                <a:spcPts val="1440"/>
              </a:lnSpc>
              <a:spcBef>
                <a:spcPts val="1485"/>
              </a:spcBef>
            </a:pPr>
            <a:r>
              <a:rPr lang="en-US" sz="12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If you have any questions, please do not hesitate to contact apc@tandf.co.uk, or your campus </a:t>
            </a:r>
            <a:r>
              <a:rPr lang="en-US" sz="1200" b="0" spc="-10" dirty="0">
                <a:solidFill>
                  <a:srgbClr val="1B127A"/>
                </a:solidFill>
                <a:latin typeface="Open Sans Light"/>
                <a:cs typeface="Open Sans Light"/>
                <a:hlinkClick r:id="rId2"/>
              </a:rPr>
              <a:t>librarian</a:t>
            </a:r>
            <a:r>
              <a:rPr lang="en-US" sz="12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.  </a:t>
            </a:r>
          </a:p>
          <a:p>
            <a:pPr marL="12700" marR="107314">
              <a:lnSpc>
                <a:spcPts val="1440"/>
              </a:lnSpc>
              <a:spcBef>
                <a:spcPts val="1485"/>
              </a:spcBef>
            </a:pPr>
            <a:r>
              <a:rPr lang="en-US" sz="1200" b="0" spc="-10" dirty="0">
                <a:solidFill>
                  <a:srgbClr val="1B127A"/>
                </a:solidFill>
                <a:latin typeface="Open Sans Light"/>
                <a:cs typeface="Open Sans Light"/>
              </a:rPr>
              <a:t>Thank you, </a:t>
            </a:r>
            <a:endParaRPr sz="1200" dirty="0">
              <a:latin typeface="Open Sans Light"/>
              <a:cs typeface="Open Sans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981945" y="595630"/>
          <a:ext cx="1935480" cy="1358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ts val="2080"/>
                        </a:lnSpc>
                        <a:spcBef>
                          <a:spcPts val="919"/>
                        </a:spcBef>
                      </a:pPr>
                      <a:r>
                        <a:rPr sz="1800" b="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Email</a:t>
                      </a:r>
                      <a:r>
                        <a:rPr sz="1800" b="0" spc="-3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800" b="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to</a:t>
                      </a:r>
                      <a:r>
                        <a:rPr sz="1800" b="0" spc="-15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800" b="0" spc="-1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author</a:t>
                      </a:r>
                      <a:endParaRPr sz="1800">
                        <a:latin typeface="Open Sans Light"/>
                        <a:cs typeface="Open Sans Light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110958"/>
                      </a:solidFill>
                      <a:prstDash val="solid"/>
                    </a:lnL>
                    <a:lnR w="12700">
                      <a:solidFill>
                        <a:srgbClr val="110958"/>
                      </a:solidFill>
                      <a:prstDash val="solid"/>
                    </a:lnR>
                    <a:lnT w="12700">
                      <a:solidFill>
                        <a:srgbClr val="110958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b="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on</a:t>
                      </a:r>
                      <a:r>
                        <a:rPr sz="1800" b="0" spc="-25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800" b="0" spc="-1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acceptance,</a:t>
                      </a:r>
                      <a:endParaRPr sz="1800">
                        <a:latin typeface="Open Sans Light"/>
                        <a:cs typeface="Open Sans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110958"/>
                      </a:solidFill>
                      <a:prstDash val="solid"/>
                    </a:lnL>
                    <a:lnR w="12700">
                      <a:solidFill>
                        <a:srgbClr val="110958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b="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alerting</a:t>
                      </a:r>
                      <a:r>
                        <a:rPr sz="1800" b="0" spc="-5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800" b="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them</a:t>
                      </a:r>
                      <a:r>
                        <a:rPr sz="1800" b="0" spc="-4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800" b="0" spc="-25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to</a:t>
                      </a:r>
                      <a:endParaRPr sz="1800" dirty="0">
                        <a:latin typeface="Open Sans Light"/>
                        <a:cs typeface="Open Sans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110958"/>
                      </a:solidFill>
                      <a:prstDash val="solid"/>
                    </a:lnL>
                    <a:lnR w="12700">
                      <a:solidFill>
                        <a:srgbClr val="110958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sz="1800" b="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OA</a:t>
                      </a:r>
                      <a:r>
                        <a:rPr sz="1800" b="0" spc="-45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800" b="0" spc="-10" dirty="0">
                          <a:solidFill>
                            <a:srgbClr val="1B127A"/>
                          </a:solidFill>
                          <a:latin typeface="Open Sans Light"/>
                          <a:cs typeface="Open Sans Light"/>
                        </a:rPr>
                        <a:t>agreement</a:t>
                      </a:r>
                      <a:endParaRPr sz="1800" dirty="0">
                        <a:latin typeface="Open Sans Light"/>
                        <a:cs typeface="Open Sans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110958"/>
                      </a:solidFill>
                      <a:prstDash val="solid"/>
                    </a:lnL>
                    <a:lnR w="12700">
                      <a:solidFill>
                        <a:srgbClr val="110958"/>
                      </a:solidFill>
                      <a:prstDash val="solid"/>
                    </a:lnR>
                    <a:lnB w="12700">
                      <a:solidFill>
                        <a:srgbClr val="1109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5" name="object 5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34956" y="569976"/>
            <a:ext cx="2092960" cy="1689100"/>
            <a:chOff x="9934956" y="569976"/>
            <a:chExt cx="2092960" cy="1689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6292" y="569976"/>
              <a:ext cx="2054350" cy="16261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4956" y="574548"/>
              <a:ext cx="2092451" cy="16840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88295" y="601980"/>
            <a:ext cx="1935480" cy="1507490"/>
          </a:xfrm>
          <a:prstGeom prst="rect">
            <a:avLst/>
          </a:prstGeom>
          <a:solidFill>
            <a:srgbClr val="FFC000"/>
          </a:solidFill>
          <a:ln w="12700">
            <a:solidFill>
              <a:srgbClr val="110958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10489" marR="105410" indent="1270" algn="ctr">
              <a:lnSpc>
                <a:spcPct val="100000"/>
              </a:lnSpc>
              <a:spcBef>
                <a:spcPts val="420"/>
              </a:spcBef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5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receives </a:t>
            </a:r>
            <a:r>
              <a:rPr sz="1800" b="0" dirty="0">
                <a:latin typeface="Open Sans Light"/>
                <a:cs typeface="Open Sans Light"/>
              </a:rPr>
              <a:t>a</a:t>
            </a:r>
            <a:r>
              <a:rPr sz="1800" b="0" spc="-15" dirty="0">
                <a:latin typeface="Open Sans Light"/>
                <a:cs typeface="Open Sans Light"/>
              </a:rPr>
              <a:t> </a:t>
            </a:r>
            <a:r>
              <a:rPr sz="1800" b="0" dirty="0">
                <a:latin typeface="Open Sans Light"/>
                <a:cs typeface="Open Sans Light"/>
              </a:rPr>
              <a:t>link</a:t>
            </a:r>
            <a:r>
              <a:rPr sz="1800" b="0" spc="-35" dirty="0">
                <a:latin typeface="Open Sans Light"/>
                <a:cs typeface="Open Sans Light"/>
              </a:rPr>
              <a:t> </a:t>
            </a:r>
            <a:r>
              <a:rPr sz="1800" b="0" dirty="0">
                <a:latin typeface="Open Sans Light"/>
                <a:cs typeface="Open Sans Light"/>
              </a:rPr>
              <a:t>to</a:t>
            </a:r>
            <a:r>
              <a:rPr sz="1800" b="0" spc="-30" dirty="0">
                <a:latin typeface="Open Sans Light"/>
                <a:cs typeface="Open Sans Light"/>
              </a:rPr>
              <a:t> </a:t>
            </a:r>
            <a:r>
              <a:rPr sz="1800" b="0" spc="-25" dirty="0">
                <a:latin typeface="Open Sans Light"/>
                <a:cs typeface="Open Sans Light"/>
              </a:rPr>
              <a:t>the </a:t>
            </a:r>
            <a:r>
              <a:rPr sz="1800" b="0" spc="-10" dirty="0">
                <a:latin typeface="Open Sans Light"/>
                <a:cs typeface="Open Sans Light"/>
              </a:rPr>
              <a:t>Author Publishing </a:t>
            </a:r>
            <a:r>
              <a:rPr sz="1800" b="0" dirty="0">
                <a:latin typeface="Open Sans Light"/>
                <a:cs typeface="Open Sans Light"/>
              </a:rPr>
              <a:t>Agreement</a:t>
            </a:r>
            <a:r>
              <a:rPr sz="1800" b="0" spc="-10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(APA)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7" name="object 7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538983" y="533412"/>
            <a:ext cx="6369050" cy="5989320"/>
            <a:chOff x="2538983" y="533412"/>
            <a:chExt cx="6369050" cy="59893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8983" y="533412"/>
              <a:ext cx="6368783" cy="59893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4055" y="728471"/>
              <a:ext cx="5780519" cy="54010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34055" y="2845308"/>
              <a:ext cx="2245360" cy="696595"/>
            </a:xfrm>
            <a:custGeom>
              <a:avLst/>
              <a:gdLst/>
              <a:ahLst/>
              <a:cxnLst/>
              <a:rect l="l" t="t" r="r" b="b"/>
              <a:pathLst>
                <a:path w="2245360" h="696595">
                  <a:moveTo>
                    <a:pt x="0" y="348234"/>
                  </a:moveTo>
                  <a:lnTo>
                    <a:pt x="8745" y="304551"/>
                  </a:lnTo>
                  <a:lnTo>
                    <a:pt x="34279" y="262488"/>
                  </a:lnTo>
                  <a:lnTo>
                    <a:pt x="75551" y="222370"/>
                  </a:lnTo>
                  <a:lnTo>
                    <a:pt x="131509" y="184525"/>
                  </a:lnTo>
                  <a:lnTo>
                    <a:pt x="201101" y="149278"/>
                  </a:lnTo>
                  <a:lnTo>
                    <a:pt x="240680" y="132731"/>
                  </a:lnTo>
                  <a:lnTo>
                    <a:pt x="283274" y="116956"/>
                  </a:lnTo>
                  <a:lnTo>
                    <a:pt x="328750" y="101993"/>
                  </a:lnTo>
                  <a:lnTo>
                    <a:pt x="376977" y="87884"/>
                  </a:lnTo>
                  <a:lnTo>
                    <a:pt x="427824" y="74670"/>
                  </a:lnTo>
                  <a:lnTo>
                    <a:pt x="481159" y="62390"/>
                  </a:lnTo>
                  <a:lnTo>
                    <a:pt x="536850" y="51087"/>
                  </a:lnTo>
                  <a:lnTo>
                    <a:pt x="594767" y="40800"/>
                  </a:lnTo>
                  <a:lnTo>
                    <a:pt x="654777" y="31570"/>
                  </a:lnTo>
                  <a:lnTo>
                    <a:pt x="716749" y="23439"/>
                  </a:lnTo>
                  <a:lnTo>
                    <a:pt x="780552" y="16447"/>
                  </a:lnTo>
                  <a:lnTo>
                    <a:pt x="846055" y="10635"/>
                  </a:lnTo>
                  <a:lnTo>
                    <a:pt x="913124" y="6043"/>
                  </a:lnTo>
                  <a:lnTo>
                    <a:pt x="981631" y="2713"/>
                  </a:lnTo>
                  <a:lnTo>
                    <a:pt x="1051441" y="685"/>
                  </a:lnTo>
                  <a:lnTo>
                    <a:pt x="1122426" y="0"/>
                  </a:lnTo>
                  <a:lnTo>
                    <a:pt x="1193410" y="685"/>
                  </a:lnTo>
                  <a:lnTo>
                    <a:pt x="1263220" y="2713"/>
                  </a:lnTo>
                  <a:lnTo>
                    <a:pt x="1331727" y="6043"/>
                  </a:lnTo>
                  <a:lnTo>
                    <a:pt x="1398796" y="10635"/>
                  </a:lnTo>
                  <a:lnTo>
                    <a:pt x="1464299" y="16447"/>
                  </a:lnTo>
                  <a:lnTo>
                    <a:pt x="1528102" y="23439"/>
                  </a:lnTo>
                  <a:lnTo>
                    <a:pt x="1590074" y="31570"/>
                  </a:lnTo>
                  <a:lnTo>
                    <a:pt x="1650084" y="40800"/>
                  </a:lnTo>
                  <a:lnTo>
                    <a:pt x="1708001" y="51087"/>
                  </a:lnTo>
                  <a:lnTo>
                    <a:pt x="1763692" y="62390"/>
                  </a:lnTo>
                  <a:lnTo>
                    <a:pt x="1817027" y="74670"/>
                  </a:lnTo>
                  <a:lnTo>
                    <a:pt x="1867874" y="87884"/>
                  </a:lnTo>
                  <a:lnTo>
                    <a:pt x="1916101" y="101993"/>
                  </a:lnTo>
                  <a:lnTo>
                    <a:pt x="1961577" y="116956"/>
                  </a:lnTo>
                  <a:lnTo>
                    <a:pt x="2004171" y="132731"/>
                  </a:lnTo>
                  <a:lnTo>
                    <a:pt x="2043750" y="149278"/>
                  </a:lnTo>
                  <a:lnTo>
                    <a:pt x="2080185" y="166556"/>
                  </a:lnTo>
                  <a:lnTo>
                    <a:pt x="2143091" y="203143"/>
                  </a:lnTo>
                  <a:lnTo>
                    <a:pt x="2191837" y="242165"/>
                  </a:lnTo>
                  <a:lnTo>
                    <a:pt x="2225372" y="283296"/>
                  </a:lnTo>
                  <a:lnTo>
                    <a:pt x="2242643" y="326210"/>
                  </a:lnTo>
                  <a:lnTo>
                    <a:pt x="2244852" y="348234"/>
                  </a:lnTo>
                  <a:lnTo>
                    <a:pt x="2242643" y="370257"/>
                  </a:lnTo>
                  <a:lnTo>
                    <a:pt x="2225372" y="413171"/>
                  </a:lnTo>
                  <a:lnTo>
                    <a:pt x="2191837" y="454302"/>
                  </a:lnTo>
                  <a:lnTo>
                    <a:pt x="2143091" y="493324"/>
                  </a:lnTo>
                  <a:lnTo>
                    <a:pt x="2080185" y="529911"/>
                  </a:lnTo>
                  <a:lnTo>
                    <a:pt x="2043750" y="547189"/>
                  </a:lnTo>
                  <a:lnTo>
                    <a:pt x="2004171" y="563736"/>
                  </a:lnTo>
                  <a:lnTo>
                    <a:pt x="1961577" y="579511"/>
                  </a:lnTo>
                  <a:lnTo>
                    <a:pt x="1916101" y="594474"/>
                  </a:lnTo>
                  <a:lnTo>
                    <a:pt x="1867874" y="608583"/>
                  </a:lnTo>
                  <a:lnTo>
                    <a:pt x="1817027" y="621797"/>
                  </a:lnTo>
                  <a:lnTo>
                    <a:pt x="1763692" y="634077"/>
                  </a:lnTo>
                  <a:lnTo>
                    <a:pt x="1708001" y="645380"/>
                  </a:lnTo>
                  <a:lnTo>
                    <a:pt x="1650084" y="655667"/>
                  </a:lnTo>
                  <a:lnTo>
                    <a:pt x="1590074" y="664897"/>
                  </a:lnTo>
                  <a:lnTo>
                    <a:pt x="1528102" y="673028"/>
                  </a:lnTo>
                  <a:lnTo>
                    <a:pt x="1464299" y="680020"/>
                  </a:lnTo>
                  <a:lnTo>
                    <a:pt x="1398796" y="685832"/>
                  </a:lnTo>
                  <a:lnTo>
                    <a:pt x="1331727" y="690424"/>
                  </a:lnTo>
                  <a:lnTo>
                    <a:pt x="1263220" y="693754"/>
                  </a:lnTo>
                  <a:lnTo>
                    <a:pt x="1193410" y="695782"/>
                  </a:lnTo>
                  <a:lnTo>
                    <a:pt x="1122426" y="696468"/>
                  </a:lnTo>
                  <a:lnTo>
                    <a:pt x="1051441" y="695782"/>
                  </a:lnTo>
                  <a:lnTo>
                    <a:pt x="981631" y="693754"/>
                  </a:lnTo>
                  <a:lnTo>
                    <a:pt x="913124" y="690424"/>
                  </a:lnTo>
                  <a:lnTo>
                    <a:pt x="846055" y="685832"/>
                  </a:lnTo>
                  <a:lnTo>
                    <a:pt x="780552" y="680020"/>
                  </a:lnTo>
                  <a:lnTo>
                    <a:pt x="716749" y="673028"/>
                  </a:lnTo>
                  <a:lnTo>
                    <a:pt x="654777" y="664897"/>
                  </a:lnTo>
                  <a:lnTo>
                    <a:pt x="594767" y="655667"/>
                  </a:lnTo>
                  <a:lnTo>
                    <a:pt x="536850" y="645380"/>
                  </a:lnTo>
                  <a:lnTo>
                    <a:pt x="481159" y="634077"/>
                  </a:lnTo>
                  <a:lnTo>
                    <a:pt x="427824" y="621797"/>
                  </a:lnTo>
                  <a:lnTo>
                    <a:pt x="376977" y="608583"/>
                  </a:lnTo>
                  <a:lnTo>
                    <a:pt x="328750" y="594474"/>
                  </a:lnTo>
                  <a:lnTo>
                    <a:pt x="283274" y="579511"/>
                  </a:lnTo>
                  <a:lnTo>
                    <a:pt x="240680" y="563736"/>
                  </a:lnTo>
                  <a:lnTo>
                    <a:pt x="201101" y="547189"/>
                  </a:lnTo>
                  <a:lnTo>
                    <a:pt x="164666" y="529911"/>
                  </a:lnTo>
                  <a:lnTo>
                    <a:pt x="101760" y="493324"/>
                  </a:lnTo>
                  <a:lnTo>
                    <a:pt x="53014" y="454302"/>
                  </a:lnTo>
                  <a:lnTo>
                    <a:pt x="19479" y="413171"/>
                  </a:lnTo>
                  <a:lnTo>
                    <a:pt x="2208" y="370257"/>
                  </a:lnTo>
                  <a:lnTo>
                    <a:pt x="0" y="348234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8192" y="371856"/>
              <a:ext cx="6693407" cy="64861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3264" y="566927"/>
              <a:ext cx="6105143" cy="601105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55720" y="2397251"/>
              <a:ext cx="2036445" cy="381000"/>
            </a:xfrm>
            <a:custGeom>
              <a:avLst/>
              <a:gdLst/>
              <a:ahLst/>
              <a:cxnLst/>
              <a:rect l="l" t="t" r="r" b="b"/>
              <a:pathLst>
                <a:path w="2036445" h="381000">
                  <a:moveTo>
                    <a:pt x="0" y="190500"/>
                  </a:moveTo>
                  <a:lnTo>
                    <a:pt x="24540" y="148737"/>
                  </a:lnTo>
                  <a:lnTo>
                    <a:pt x="66527" y="122621"/>
                  </a:lnTo>
                  <a:lnTo>
                    <a:pt x="127179" y="98229"/>
                  </a:lnTo>
                  <a:lnTo>
                    <a:pt x="164011" y="86772"/>
                  </a:lnTo>
                  <a:lnTo>
                    <a:pt x="204919" y="75856"/>
                  </a:lnTo>
                  <a:lnTo>
                    <a:pt x="249706" y="65519"/>
                  </a:lnTo>
                  <a:lnTo>
                    <a:pt x="298175" y="55797"/>
                  </a:lnTo>
                  <a:lnTo>
                    <a:pt x="350128" y="46727"/>
                  </a:lnTo>
                  <a:lnTo>
                    <a:pt x="405370" y="38346"/>
                  </a:lnTo>
                  <a:lnTo>
                    <a:pt x="463703" y="30691"/>
                  </a:lnTo>
                  <a:lnTo>
                    <a:pt x="524931" y="23799"/>
                  </a:lnTo>
                  <a:lnTo>
                    <a:pt x="588856" y="17706"/>
                  </a:lnTo>
                  <a:lnTo>
                    <a:pt x="655281" y="12449"/>
                  </a:lnTo>
                  <a:lnTo>
                    <a:pt x="724011" y="8065"/>
                  </a:lnTo>
                  <a:lnTo>
                    <a:pt x="794848" y="4592"/>
                  </a:lnTo>
                  <a:lnTo>
                    <a:pt x="867595" y="2065"/>
                  </a:lnTo>
                  <a:lnTo>
                    <a:pt x="942055" y="522"/>
                  </a:lnTo>
                  <a:lnTo>
                    <a:pt x="1018032" y="0"/>
                  </a:lnTo>
                  <a:lnTo>
                    <a:pt x="1094008" y="522"/>
                  </a:lnTo>
                  <a:lnTo>
                    <a:pt x="1168468" y="2065"/>
                  </a:lnTo>
                  <a:lnTo>
                    <a:pt x="1241215" y="4592"/>
                  </a:lnTo>
                  <a:lnTo>
                    <a:pt x="1312052" y="8065"/>
                  </a:lnTo>
                  <a:lnTo>
                    <a:pt x="1380782" y="12449"/>
                  </a:lnTo>
                  <a:lnTo>
                    <a:pt x="1447207" y="17706"/>
                  </a:lnTo>
                  <a:lnTo>
                    <a:pt x="1511132" y="23799"/>
                  </a:lnTo>
                  <a:lnTo>
                    <a:pt x="1572360" y="30691"/>
                  </a:lnTo>
                  <a:lnTo>
                    <a:pt x="1630693" y="38346"/>
                  </a:lnTo>
                  <a:lnTo>
                    <a:pt x="1685935" y="46727"/>
                  </a:lnTo>
                  <a:lnTo>
                    <a:pt x="1737888" y="55797"/>
                  </a:lnTo>
                  <a:lnTo>
                    <a:pt x="1786357" y="65519"/>
                  </a:lnTo>
                  <a:lnTo>
                    <a:pt x="1831144" y="75856"/>
                  </a:lnTo>
                  <a:lnTo>
                    <a:pt x="1872052" y="86772"/>
                  </a:lnTo>
                  <a:lnTo>
                    <a:pt x="1908884" y="98229"/>
                  </a:lnTo>
                  <a:lnTo>
                    <a:pt x="1969536" y="122621"/>
                  </a:lnTo>
                  <a:lnTo>
                    <a:pt x="2011523" y="148737"/>
                  </a:lnTo>
                  <a:lnTo>
                    <a:pt x="2036064" y="190500"/>
                  </a:lnTo>
                  <a:lnTo>
                    <a:pt x="2033271" y="204716"/>
                  </a:lnTo>
                  <a:lnTo>
                    <a:pt x="1992961" y="245517"/>
                  </a:lnTo>
                  <a:lnTo>
                    <a:pt x="1941445" y="270808"/>
                  </a:lnTo>
                  <a:lnTo>
                    <a:pt x="1872052" y="294227"/>
                  </a:lnTo>
                  <a:lnTo>
                    <a:pt x="1831144" y="305143"/>
                  </a:lnTo>
                  <a:lnTo>
                    <a:pt x="1786357" y="315480"/>
                  </a:lnTo>
                  <a:lnTo>
                    <a:pt x="1737888" y="325202"/>
                  </a:lnTo>
                  <a:lnTo>
                    <a:pt x="1685935" y="334272"/>
                  </a:lnTo>
                  <a:lnTo>
                    <a:pt x="1630693" y="342653"/>
                  </a:lnTo>
                  <a:lnTo>
                    <a:pt x="1572360" y="350308"/>
                  </a:lnTo>
                  <a:lnTo>
                    <a:pt x="1511132" y="357200"/>
                  </a:lnTo>
                  <a:lnTo>
                    <a:pt x="1447207" y="363293"/>
                  </a:lnTo>
                  <a:lnTo>
                    <a:pt x="1380782" y="368550"/>
                  </a:lnTo>
                  <a:lnTo>
                    <a:pt x="1312052" y="372934"/>
                  </a:lnTo>
                  <a:lnTo>
                    <a:pt x="1241215" y="376407"/>
                  </a:lnTo>
                  <a:lnTo>
                    <a:pt x="1168468" y="378934"/>
                  </a:lnTo>
                  <a:lnTo>
                    <a:pt x="1094008" y="380477"/>
                  </a:lnTo>
                  <a:lnTo>
                    <a:pt x="1018032" y="381000"/>
                  </a:lnTo>
                  <a:lnTo>
                    <a:pt x="942055" y="380477"/>
                  </a:lnTo>
                  <a:lnTo>
                    <a:pt x="867595" y="378934"/>
                  </a:lnTo>
                  <a:lnTo>
                    <a:pt x="794848" y="376407"/>
                  </a:lnTo>
                  <a:lnTo>
                    <a:pt x="724011" y="372934"/>
                  </a:lnTo>
                  <a:lnTo>
                    <a:pt x="655281" y="368550"/>
                  </a:lnTo>
                  <a:lnTo>
                    <a:pt x="588856" y="363293"/>
                  </a:lnTo>
                  <a:lnTo>
                    <a:pt x="524931" y="357200"/>
                  </a:lnTo>
                  <a:lnTo>
                    <a:pt x="463703" y="350308"/>
                  </a:lnTo>
                  <a:lnTo>
                    <a:pt x="405370" y="342653"/>
                  </a:lnTo>
                  <a:lnTo>
                    <a:pt x="350128" y="334272"/>
                  </a:lnTo>
                  <a:lnTo>
                    <a:pt x="298175" y="325202"/>
                  </a:lnTo>
                  <a:lnTo>
                    <a:pt x="249706" y="315480"/>
                  </a:lnTo>
                  <a:lnTo>
                    <a:pt x="204919" y="305143"/>
                  </a:lnTo>
                  <a:lnTo>
                    <a:pt x="164011" y="294227"/>
                  </a:lnTo>
                  <a:lnTo>
                    <a:pt x="127179" y="282770"/>
                  </a:lnTo>
                  <a:lnTo>
                    <a:pt x="66527" y="258378"/>
                  </a:lnTo>
                  <a:lnTo>
                    <a:pt x="24540" y="232262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0503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3400044"/>
              <a:ext cx="4148328" cy="269900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8" name="object 8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956292" y="569976"/>
            <a:ext cx="2100580" cy="1626235"/>
            <a:chOff x="9956292" y="569976"/>
            <a:chExt cx="2100580" cy="162623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6292" y="569976"/>
              <a:ext cx="2054350" cy="16261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23776" y="986028"/>
              <a:ext cx="132588" cy="8610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59340" y="986028"/>
              <a:ext cx="28955" cy="8610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988296" y="601980"/>
              <a:ext cx="1935480" cy="1507490"/>
            </a:xfrm>
            <a:custGeom>
              <a:avLst/>
              <a:gdLst/>
              <a:ahLst/>
              <a:cxnLst/>
              <a:rect l="l" t="t" r="r" b="b"/>
              <a:pathLst>
                <a:path w="1935479" h="1507489">
                  <a:moveTo>
                    <a:pt x="1935479" y="0"/>
                  </a:moveTo>
                  <a:lnTo>
                    <a:pt x="0" y="0"/>
                  </a:lnTo>
                  <a:lnTo>
                    <a:pt x="0" y="1507236"/>
                  </a:lnTo>
                  <a:lnTo>
                    <a:pt x="1935479" y="1507236"/>
                  </a:lnTo>
                  <a:lnTo>
                    <a:pt x="19354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88295" y="601980"/>
            <a:ext cx="1935480" cy="1507490"/>
          </a:xfrm>
          <a:prstGeom prst="rect">
            <a:avLst/>
          </a:prstGeom>
          <a:ln w="12700">
            <a:solidFill>
              <a:srgbClr val="110958"/>
            </a:solidFill>
          </a:ln>
        </p:spPr>
        <p:txBody>
          <a:bodyPr vert="horz" wrap="square" lIns="0" tIns="201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90"/>
              </a:spcBef>
            </a:pPr>
            <a:endParaRPr sz="1800">
              <a:latin typeface="Times New Roman"/>
              <a:cs typeface="Times New Roman"/>
            </a:endParaRPr>
          </a:p>
          <a:p>
            <a:pPr marL="288925" marR="129539" indent="-154305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5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confirms </a:t>
            </a:r>
            <a:r>
              <a:rPr sz="1800" b="0" dirty="0">
                <a:latin typeface="Open Sans Light"/>
                <a:cs typeface="Open Sans Light"/>
              </a:rPr>
              <a:t>article</a:t>
            </a:r>
            <a:r>
              <a:rPr sz="1800" b="0" spc="-40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details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426720"/>
            </a:xfrm>
            <a:custGeom>
              <a:avLst/>
              <a:gdLst/>
              <a:ahLst/>
              <a:cxnLst/>
              <a:rect l="l" t="t" r="r" b="b"/>
              <a:pathLst>
                <a:path w="12192000" h="426720">
                  <a:moveTo>
                    <a:pt x="12192000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12192000" y="426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2304" y="88392"/>
              <a:ext cx="1408175" cy="2545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984" y="350520"/>
              <a:ext cx="8900159" cy="6507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0056" y="545591"/>
              <a:ext cx="8311895" cy="5949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6292" y="569976"/>
              <a:ext cx="2054350" cy="16261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23776" y="848867"/>
              <a:ext cx="150875" cy="1135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42576" y="848867"/>
              <a:ext cx="45719" cy="11353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988295" y="601980"/>
              <a:ext cx="1935480" cy="1507490"/>
            </a:xfrm>
            <a:custGeom>
              <a:avLst/>
              <a:gdLst/>
              <a:ahLst/>
              <a:cxnLst/>
              <a:rect l="l" t="t" r="r" b="b"/>
              <a:pathLst>
                <a:path w="1935479" h="1507489">
                  <a:moveTo>
                    <a:pt x="1935479" y="0"/>
                  </a:moveTo>
                  <a:lnTo>
                    <a:pt x="0" y="0"/>
                  </a:lnTo>
                  <a:lnTo>
                    <a:pt x="0" y="1507236"/>
                  </a:lnTo>
                  <a:lnTo>
                    <a:pt x="1935479" y="1507236"/>
                  </a:lnTo>
                  <a:lnTo>
                    <a:pt x="19354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88295" y="601980"/>
              <a:ext cx="1935480" cy="1507490"/>
            </a:xfrm>
            <a:custGeom>
              <a:avLst/>
              <a:gdLst/>
              <a:ahLst/>
              <a:cxnLst/>
              <a:rect l="l" t="t" r="r" b="b"/>
              <a:pathLst>
                <a:path w="1935479" h="1507489">
                  <a:moveTo>
                    <a:pt x="0" y="0"/>
                  </a:moveTo>
                  <a:lnTo>
                    <a:pt x="1935479" y="0"/>
                  </a:lnTo>
                  <a:lnTo>
                    <a:pt x="1935479" y="1507236"/>
                  </a:lnTo>
                  <a:lnTo>
                    <a:pt x="0" y="15072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093966" y="917436"/>
            <a:ext cx="17221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5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chooses </a:t>
            </a:r>
            <a:r>
              <a:rPr sz="1800" b="0" dirty="0">
                <a:latin typeface="Open Sans Light"/>
                <a:cs typeface="Open Sans Light"/>
              </a:rPr>
              <a:t>if</a:t>
            </a:r>
            <a:r>
              <a:rPr sz="1800" b="0" spc="-25" dirty="0">
                <a:latin typeface="Open Sans Light"/>
                <a:cs typeface="Open Sans Light"/>
              </a:rPr>
              <a:t> </a:t>
            </a:r>
            <a:r>
              <a:rPr sz="1800" b="0" dirty="0">
                <a:latin typeface="Open Sans Light"/>
                <a:cs typeface="Open Sans Light"/>
              </a:rPr>
              <a:t>they</a:t>
            </a:r>
            <a:r>
              <a:rPr sz="1800" b="0" spc="-40" dirty="0">
                <a:latin typeface="Open Sans Light"/>
                <a:cs typeface="Open Sans Light"/>
              </a:rPr>
              <a:t> </a:t>
            </a:r>
            <a:r>
              <a:rPr sz="1800" b="0" dirty="0">
                <a:latin typeface="Open Sans Light"/>
                <a:cs typeface="Open Sans Light"/>
              </a:rPr>
              <a:t>would</a:t>
            </a:r>
            <a:r>
              <a:rPr sz="1800" b="0" spc="-40" dirty="0">
                <a:latin typeface="Open Sans Light"/>
                <a:cs typeface="Open Sans Light"/>
              </a:rPr>
              <a:t> </a:t>
            </a:r>
            <a:r>
              <a:rPr sz="1800" b="0" spc="-20" dirty="0">
                <a:latin typeface="Open Sans Light"/>
                <a:cs typeface="Open Sans Light"/>
              </a:rPr>
              <a:t>like </a:t>
            </a:r>
            <a:r>
              <a:rPr sz="1800" b="0" dirty="0">
                <a:latin typeface="Open Sans Light"/>
                <a:cs typeface="Open Sans Light"/>
              </a:rPr>
              <a:t>to</a:t>
            </a:r>
            <a:r>
              <a:rPr sz="1800" b="0" spc="-35" dirty="0">
                <a:latin typeface="Open Sans Light"/>
                <a:cs typeface="Open Sans Light"/>
              </a:rPr>
              <a:t> </a:t>
            </a:r>
            <a:r>
              <a:rPr sz="1800" b="0" dirty="0">
                <a:latin typeface="Open Sans Light"/>
                <a:cs typeface="Open Sans Light"/>
              </a:rPr>
              <a:t>publish</a:t>
            </a:r>
            <a:r>
              <a:rPr sz="1800" b="0" spc="-55" dirty="0">
                <a:latin typeface="Open Sans Light"/>
                <a:cs typeface="Open Sans Light"/>
              </a:rPr>
              <a:t> </a:t>
            </a:r>
            <a:r>
              <a:rPr sz="1800" b="0" spc="-25" dirty="0">
                <a:latin typeface="Open Sans Light"/>
                <a:cs typeface="Open Sans Light"/>
              </a:rPr>
              <a:t>OA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49370" y="3117851"/>
            <a:ext cx="8081009" cy="3612515"/>
            <a:chOff x="3849370" y="3117851"/>
            <a:chExt cx="8081009" cy="3612515"/>
          </a:xfrm>
        </p:grpSpPr>
        <p:sp>
          <p:nvSpPr>
            <p:cNvPr id="14" name="object 14"/>
            <p:cNvSpPr/>
            <p:nvPr/>
          </p:nvSpPr>
          <p:spPr>
            <a:xfrm>
              <a:off x="9703308" y="6422136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03308" y="6422136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55720" y="3429001"/>
              <a:ext cx="1673860" cy="280670"/>
            </a:xfrm>
            <a:custGeom>
              <a:avLst/>
              <a:gdLst/>
              <a:ahLst/>
              <a:cxnLst/>
              <a:rect l="l" t="t" r="r" b="b"/>
              <a:pathLst>
                <a:path w="1673860" h="280670">
                  <a:moveTo>
                    <a:pt x="0" y="46736"/>
                  </a:moveTo>
                  <a:lnTo>
                    <a:pt x="3673" y="28546"/>
                  </a:lnTo>
                  <a:lnTo>
                    <a:pt x="13690" y="13690"/>
                  </a:lnTo>
                  <a:lnTo>
                    <a:pt x="28546" y="3673"/>
                  </a:lnTo>
                  <a:lnTo>
                    <a:pt x="46736" y="0"/>
                  </a:lnTo>
                  <a:lnTo>
                    <a:pt x="1626616" y="0"/>
                  </a:lnTo>
                  <a:lnTo>
                    <a:pt x="1644805" y="3673"/>
                  </a:lnTo>
                  <a:lnTo>
                    <a:pt x="1659661" y="13690"/>
                  </a:lnTo>
                  <a:lnTo>
                    <a:pt x="1669678" y="28546"/>
                  </a:lnTo>
                  <a:lnTo>
                    <a:pt x="1673352" y="46736"/>
                  </a:lnTo>
                  <a:lnTo>
                    <a:pt x="1673352" y="233680"/>
                  </a:lnTo>
                  <a:lnTo>
                    <a:pt x="1669678" y="251869"/>
                  </a:lnTo>
                  <a:lnTo>
                    <a:pt x="1659661" y="266725"/>
                  </a:lnTo>
                  <a:lnTo>
                    <a:pt x="1644805" y="276742"/>
                  </a:lnTo>
                  <a:lnTo>
                    <a:pt x="1626616" y="280416"/>
                  </a:lnTo>
                  <a:lnTo>
                    <a:pt x="46736" y="280416"/>
                  </a:lnTo>
                  <a:lnTo>
                    <a:pt x="28546" y="276742"/>
                  </a:lnTo>
                  <a:lnTo>
                    <a:pt x="13690" y="266725"/>
                  </a:lnTo>
                  <a:lnTo>
                    <a:pt x="3673" y="251869"/>
                  </a:lnTo>
                  <a:lnTo>
                    <a:pt x="0" y="233680"/>
                  </a:lnTo>
                  <a:lnTo>
                    <a:pt x="0" y="46736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36364" y="3124201"/>
              <a:ext cx="2184400" cy="280670"/>
            </a:xfrm>
            <a:custGeom>
              <a:avLst/>
              <a:gdLst/>
              <a:ahLst/>
              <a:cxnLst/>
              <a:rect l="l" t="t" r="r" b="b"/>
              <a:pathLst>
                <a:path w="2184400" h="280670">
                  <a:moveTo>
                    <a:pt x="0" y="46736"/>
                  </a:moveTo>
                  <a:lnTo>
                    <a:pt x="3673" y="28546"/>
                  </a:lnTo>
                  <a:lnTo>
                    <a:pt x="13690" y="13690"/>
                  </a:lnTo>
                  <a:lnTo>
                    <a:pt x="28546" y="3673"/>
                  </a:lnTo>
                  <a:lnTo>
                    <a:pt x="46736" y="0"/>
                  </a:lnTo>
                  <a:lnTo>
                    <a:pt x="2137156" y="0"/>
                  </a:lnTo>
                  <a:lnTo>
                    <a:pt x="2155345" y="3673"/>
                  </a:lnTo>
                  <a:lnTo>
                    <a:pt x="2170201" y="13690"/>
                  </a:lnTo>
                  <a:lnTo>
                    <a:pt x="2180218" y="28546"/>
                  </a:lnTo>
                  <a:lnTo>
                    <a:pt x="2183892" y="46736"/>
                  </a:lnTo>
                  <a:lnTo>
                    <a:pt x="2183892" y="233680"/>
                  </a:lnTo>
                  <a:lnTo>
                    <a:pt x="2180218" y="251869"/>
                  </a:lnTo>
                  <a:lnTo>
                    <a:pt x="2170201" y="266725"/>
                  </a:lnTo>
                  <a:lnTo>
                    <a:pt x="2155345" y="276742"/>
                  </a:lnTo>
                  <a:lnTo>
                    <a:pt x="2137156" y="280416"/>
                  </a:lnTo>
                  <a:lnTo>
                    <a:pt x="46736" y="280416"/>
                  </a:lnTo>
                  <a:lnTo>
                    <a:pt x="28546" y="276742"/>
                  </a:lnTo>
                  <a:lnTo>
                    <a:pt x="13690" y="266725"/>
                  </a:lnTo>
                  <a:lnTo>
                    <a:pt x="3673" y="251869"/>
                  </a:lnTo>
                  <a:lnTo>
                    <a:pt x="0" y="233680"/>
                  </a:lnTo>
                  <a:lnTo>
                    <a:pt x="0" y="46736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35198" y="1373124"/>
            <a:ext cx="8957310" cy="5213985"/>
            <a:chOff x="3235198" y="1373124"/>
            <a:chExt cx="8957310" cy="5213985"/>
          </a:xfrm>
        </p:grpSpPr>
        <p:sp>
          <p:nvSpPr>
            <p:cNvPr id="19" name="object 19"/>
            <p:cNvSpPr/>
            <p:nvPr/>
          </p:nvSpPr>
          <p:spPr>
            <a:xfrm>
              <a:off x="3241548" y="4224526"/>
              <a:ext cx="4373880" cy="440690"/>
            </a:xfrm>
            <a:custGeom>
              <a:avLst/>
              <a:gdLst/>
              <a:ahLst/>
              <a:cxnLst/>
              <a:rect l="l" t="t" r="r" b="b"/>
              <a:pathLst>
                <a:path w="4373880" h="440689">
                  <a:moveTo>
                    <a:pt x="0" y="73406"/>
                  </a:moveTo>
                  <a:lnTo>
                    <a:pt x="5768" y="44834"/>
                  </a:lnTo>
                  <a:lnTo>
                    <a:pt x="21501" y="21501"/>
                  </a:lnTo>
                  <a:lnTo>
                    <a:pt x="44834" y="5768"/>
                  </a:lnTo>
                  <a:lnTo>
                    <a:pt x="73406" y="0"/>
                  </a:lnTo>
                  <a:lnTo>
                    <a:pt x="4300474" y="0"/>
                  </a:lnTo>
                  <a:lnTo>
                    <a:pt x="4329045" y="5768"/>
                  </a:lnTo>
                  <a:lnTo>
                    <a:pt x="4352378" y="21501"/>
                  </a:lnTo>
                  <a:lnTo>
                    <a:pt x="4368111" y="44834"/>
                  </a:lnTo>
                  <a:lnTo>
                    <a:pt x="4373880" y="73406"/>
                  </a:lnTo>
                  <a:lnTo>
                    <a:pt x="4373880" y="367030"/>
                  </a:lnTo>
                  <a:lnTo>
                    <a:pt x="4368111" y="395601"/>
                  </a:lnTo>
                  <a:lnTo>
                    <a:pt x="4352378" y="418934"/>
                  </a:lnTo>
                  <a:lnTo>
                    <a:pt x="4329045" y="434667"/>
                  </a:lnTo>
                  <a:lnTo>
                    <a:pt x="4300474" y="440436"/>
                  </a:lnTo>
                  <a:lnTo>
                    <a:pt x="73406" y="440436"/>
                  </a:lnTo>
                  <a:lnTo>
                    <a:pt x="44834" y="434667"/>
                  </a:lnTo>
                  <a:lnTo>
                    <a:pt x="21501" y="418934"/>
                  </a:lnTo>
                  <a:lnTo>
                    <a:pt x="5768" y="395601"/>
                  </a:lnTo>
                  <a:lnTo>
                    <a:pt x="0" y="367030"/>
                  </a:lnTo>
                  <a:lnTo>
                    <a:pt x="0" y="73406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96212" y="1373124"/>
              <a:ext cx="3201910" cy="22661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1272" y="1568195"/>
              <a:ext cx="2613660" cy="16779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87696" y="4392169"/>
              <a:ext cx="356870" cy="280670"/>
            </a:xfrm>
            <a:custGeom>
              <a:avLst/>
              <a:gdLst/>
              <a:ahLst/>
              <a:cxnLst/>
              <a:rect l="l" t="t" r="r" b="b"/>
              <a:pathLst>
                <a:path w="356870" h="280670">
                  <a:moveTo>
                    <a:pt x="0" y="46736"/>
                  </a:moveTo>
                  <a:lnTo>
                    <a:pt x="3673" y="28546"/>
                  </a:lnTo>
                  <a:lnTo>
                    <a:pt x="13690" y="13690"/>
                  </a:lnTo>
                  <a:lnTo>
                    <a:pt x="28546" y="3673"/>
                  </a:lnTo>
                  <a:lnTo>
                    <a:pt x="46736" y="0"/>
                  </a:lnTo>
                  <a:lnTo>
                    <a:pt x="309880" y="0"/>
                  </a:lnTo>
                  <a:lnTo>
                    <a:pt x="328069" y="3673"/>
                  </a:lnTo>
                  <a:lnTo>
                    <a:pt x="342925" y="13690"/>
                  </a:lnTo>
                  <a:lnTo>
                    <a:pt x="352942" y="28546"/>
                  </a:lnTo>
                  <a:lnTo>
                    <a:pt x="356616" y="46736"/>
                  </a:lnTo>
                  <a:lnTo>
                    <a:pt x="356616" y="233680"/>
                  </a:lnTo>
                  <a:lnTo>
                    <a:pt x="352942" y="251869"/>
                  </a:lnTo>
                  <a:lnTo>
                    <a:pt x="342925" y="266725"/>
                  </a:lnTo>
                  <a:lnTo>
                    <a:pt x="328069" y="276742"/>
                  </a:lnTo>
                  <a:lnTo>
                    <a:pt x="309880" y="280416"/>
                  </a:lnTo>
                  <a:lnTo>
                    <a:pt x="46736" y="280416"/>
                  </a:lnTo>
                  <a:lnTo>
                    <a:pt x="28546" y="276742"/>
                  </a:lnTo>
                  <a:lnTo>
                    <a:pt x="13690" y="266725"/>
                  </a:lnTo>
                  <a:lnTo>
                    <a:pt x="3673" y="251869"/>
                  </a:lnTo>
                  <a:lnTo>
                    <a:pt x="0" y="233680"/>
                  </a:lnTo>
                  <a:lnTo>
                    <a:pt x="0" y="46736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5429" y="3051048"/>
              <a:ext cx="4576571" cy="35356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0500" y="3246120"/>
              <a:ext cx="4280915" cy="294741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B2864-F3BA-7BFA-969B-19889C0C4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6DC8C104-90A6-1980-A9FA-70C3B69E71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7078" y="381549"/>
            <a:ext cx="17221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latin typeface="Open Sans Light"/>
                <a:cs typeface="Open Sans Light"/>
              </a:rPr>
              <a:t>Default Workflow</a:t>
            </a:r>
            <a:endParaRPr sz="1800" b="1" dirty="0">
              <a:latin typeface="Open Sans Light"/>
              <a:cs typeface="Open Sans Light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8D48ADB-FA97-F031-8412-4B7B3BD2034C}"/>
              </a:ext>
            </a:extLst>
          </p:cNvPr>
          <p:cNvGrpSpPr/>
          <p:nvPr/>
        </p:nvGrpSpPr>
        <p:grpSpPr>
          <a:xfrm>
            <a:off x="9703308" y="6422136"/>
            <a:ext cx="2220595" cy="302260"/>
            <a:chOff x="9703308" y="6422136"/>
            <a:chExt cx="2220595" cy="3022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03C0612-BDDF-39FA-2BB1-81A37E98BC7A}"/>
                </a:ext>
              </a:extLst>
            </p:cNvPr>
            <p:cNvSpPr/>
            <p:nvPr/>
          </p:nvSpPr>
          <p:spPr>
            <a:xfrm>
              <a:off x="9703308" y="6422136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64EE475-8D5B-5CAF-B7D9-BF5637279316}"/>
                </a:ext>
              </a:extLst>
            </p:cNvPr>
            <p:cNvSpPr/>
            <p:nvPr/>
          </p:nvSpPr>
          <p:spPr>
            <a:xfrm>
              <a:off x="9703308" y="6422136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>
            <a:extLst>
              <a:ext uri="{FF2B5EF4-FFF2-40B4-BE49-F238E27FC236}">
                <a16:creationId xmlns:a16="http://schemas.microsoft.com/office/drawing/2014/main" id="{AC461CBF-918A-5207-C220-ED0D1B95D57D}"/>
              </a:ext>
            </a:extLst>
          </p:cNvPr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CDEEC11-A3D4-B6AC-6BEA-6AA63A28066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A00C47-EA44-3639-1296-A99036AF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13" y="1390893"/>
            <a:ext cx="8846259" cy="26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9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6292" y="569976"/>
            <a:ext cx="2054350" cy="16261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88295" y="601980"/>
            <a:ext cx="1935480" cy="1507490"/>
          </a:xfrm>
          <a:prstGeom prst="rect">
            <a:avLst/>
          </a:prstGeom>
          <a:solidFill>
            <a:srgbClr val="FFC000"/>
          </a:solidFill>
          <a:ln w="12700">
            <a:solidFill>
              <a:srgbClr val="110958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800">
              <a:latin typeface="Times New Roman"/>
              <a:cs typeface="Times New Roman"/>
            </a:endParaRPr>
          </a:p>
          <a:p>
            <a:pPr marL="197485" marR="189230" indent="-3175" algn="ctr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45" dirty="0">
                <a:latin typeface="Open Sans Light"/>
                <a:cs typeface="Open Sans Light"/>
              </a:rPr>
              <a:t> </a:t>
            </a:r>
            <a:r>
              <a:rPr sz="1800" b="0" spc="-25" dirty="0">
                <a:latin typeface="Open Sans Light"/>
                <a:cs typeface="Open Sans Light"/>
              </a:rPr>
              <a:t>is </a:t>
            </a:r>
            <a:r>
              <a:rPr sz="1800" b="0" dirty="0">
                <a:latin typeface="Open Sans Light"/>
                <a:cs typeface="Open Sans Light"/>
              </a:rPr>
              <a:t>prompted</a:t>
            </a:r>
            <a:r>
              <a:rPr sz="1800" b="0" spc="-105" dirty="0">
                <a:latin typeface="Open Sans Light"/>
                <a:cs typeface="Open Sans Light"/>
              </a:rPr>
              <a:t> </a:t>
            </a:r>
            <a:r>
              <a:rPr sz="1800" b="0" spc="-25" dirty="0">
                <a:latin typeface="Open Sans Light"/>
                <a:cs typeface="Open Sans Light"/>
              </a:rPr>
              <a:t>to </a:t>
            </a:r>
            <a:r>
              <a:rPr sz="1800" b="0" dirty="0">
                <a:latin typeface="Open Sans Light"/>
                <a:cs typeface="Open Sans Light"/>
              </a:rPr>
              <a:t>confirm</a:t>
            </a:r>
            <a:r>
              <a:rPr sz="1800" b="0" spc="-50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funder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5" name="object 5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20823" y="694956"/>
            <a:ext cx="7134225" cy="6120765"/>
            <a:chOff x="2020823" y="694956"/>
            <a:chExt cx="7134225" cy="61207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0823" y="694956"/>
              <a:ext cx="7133843" cy="61203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5896" y="890016"/>
              <a:ext cx="6545579" cy="553133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9020" y="288036"/>
              <a:ext cx="7260322" cy="65699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4079" y="483108"/>
              <a:ext cx="6672071" cy="61133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6292" y="569976"/>
              <a:ext cx="2054350" cy="16261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3776" y="848867"/>
              <a:ext cx="132588" cy="11353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9340" y="848867"/>
              <a:ext cx="28955" cy="11353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88295" y="601980"/>
              <a:ext cx="1935480" cy="1507490"/>
            </a:xfrm>
            <a:custGeom>
              <a:avLst/>
              <a:gdLst/>
              <a:ahLst/>
              <a:cxnLst/>
              <a:rect l="l" t="t" r="r" b="b"/>
              <a:pathLst>
                <a:path w="1935479" h="1507489">
                  <a:moveTo>
                    <a:pt x="1935479" y="0"/>
                  </a:moveTo>
                  <a:lnTo>
                    <a:pt x="0" y="0"/>
                  </a:lnTo>
                  <a:lnTo>
                    <a:pt x="0" y="1507236"/>
                  </a:lnTo>
                  <a:lnTo>
                    <a:pt x="1935479" y="1507236"/>
                  </a:lnTo>
                  <a:lnTo>
                    <a:pt x="19354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88295" y="601980"/>
            <a:ext cx="1935480" cy="1507490"/>
          </a:xfrm>
          <a:prstGeom prst="rect">
            <a:avLst/>
          </a:prstGeom>
          <a:ln w="12700">
            <a:solidFill>
              <a:srgbClr val="110958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800">
              <a:latin typeface="Times New Roman"/>
              <a:cs typeface="Times New Roman"/>
            </a:endParaRPr>
          </a:p>
          <a:p>
            <a:pPr marL="134620" marR="129539" algn="ctr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Open Sans Light"/>
                <a:cs typeface="Open Sans Light"/>
              </a:rPr>
              <a:t>Author</a:t>
            </a:r>
            <a:r>
              <a:rPr sz="1800" b="0" spc="-5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confirms </a:t>
            </a:r>
            <a:r>
              <a:rPr sz="1800" b="0" dirty="0">
                <a:latin typeface="Open Sans Light"/>
                <a:cs typeface="Open Sans Light"/>
              </a:rPr>
              <a:t>who</a:t>
            </a:r>
            <a:r>
              <a:rPr sz="1800" b="0" spc="-30" dirty="0">
                <a:latin typeface="Open Sans Light"/>
                <a:cs typeface="Open Sans Light"/>
              </a:rPr>
              <a:t> </a:t>
            </a:r>
            <a:r>
              <a:rPr sz="1800" b="0" dirty="0">
                <a:latin typeface="Open Sans Light"/>
                <a:cs typeface="Open Sans Light"/>
              </a:rPr>
              <a:t>owns</a:t>
            </a:r>
            <a:r>
              <a:rPr sz="1800" b="0" spc="-35" dirty="0">
                <a:latin typeface="Open Sans Light"/>
                <a:cs typeface="Open Sans Light"/>
              </a:rPr>
              <a:t> </a:t>
            </a:r>
            <a:r>
              <a:rPr sz="1800" b="0" spc="-25" dirty="0">
                <a:latin typeface="Open Sans Light"/>
                <a:cs typeface="Open Sans Light"/>
              </a:rPr>
              <a:t>the </a:t>
            </a:r>
            <a:r>
              <a:rPr sz="1800" b="0" spc="-10" dirty="0">
                <a:latin typeface="Open Sans Light"/>
                <a:cs typeface="Open Sans Light"/>
              </a:rPr>
              <a:t>copyright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696957" y="6415785"/>
            <a:ext cx="2233295" cy="314960"/>
            <a:chOff x="9696957" y="6415785"/>
            <a:chExt cx="2233295" cy="314960"/>
          </a:xfrm>
        </p:grpSpPr>
        <p:sp>
          <p:nvSpPr>
            <p:cNvPr id="11" name="object 11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2220468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220468" y="301751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1B1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03307" y="6422135"/>
              <a:ext cx="2220595" cy="302260"/>
            </a:xfrm>
            <a:custGeom>
              <a:avLst/>
              <a:gdLst/>
              <a:ahLst/>
              <a:cxnLst/>
              <a:rect l="l" t="t" r="r" b="b"/>
              <a:pathLst>
                <a:path w="2220595" h="302259">
                  <a:moveTo>
                    <a:pt x="0" y="0"/>
                  </a:moveTo>
                  <a:lnTo>
                    <a:pt x="2220468" y="0"/>
                  </a:lnTo>
                  <a:lnTo>
                    <a:pt x="2220468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10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48283" y="6393607"/>
            <a:ext cx="730250" cy="3371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Author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38102" y="6659890"/>
            <a:ext cx="18554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0078D6"/>
                </a:solidFill>
                <a:latin typeface="Rockwell"/>
                <a:cs typeface="Rockwel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/>
              <a:t>Information</a:t>
            </a:r>
            <a:r>
              <a:rPr lang="en-US" spc="20"/>
              <a:t> </a:t>
            </a:r>
            <a:r>
              <a:rPr lang="en-US" spc="-10"/>
              <a:t>Classification:</a:t>
            </a:r>
            <a:r>
              <a:rPr lang="en-US" spc="25"/>
              <a:t> </a:t>
            </a:r>
            <a:r>
              <a:rPr lang="en-US" spc="-10"/>
              <a:t>General</a:t>
            </a:r>
            <a:endParaRPr spc="-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544</Words>
  <Application>Microsoft Office PowerPoint</Application>
  <PresentationFormat>Panorámica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Aleo</vt:lpstr>
      <vt:lpstr>Aptos</vt:lpstr>
      <vt:lpstr>Aptos Display</vt:lpstr>
      <vt:lpstr>Arial</vt:lpstr>
      <vt:lpstr>Calibri</vt:lpstr>
      <vt:lpstr>Open Sans Light</vt:lpstr>
      <vt:lpstr>Rockwell</vt:lpstr>
      <vt:lpstr>Times New Roman</vt:lpstr>
      <vt:lpstr>Tw Cen MT</vt:lpstr>
      <vt:lpstr>Office Theme</vt:lpstr>
      <vt:lpstr>Presentación de PowerPoint</vt:lpstr>
      <vt:lpstr>Workflow for an Open Select Article at Taylor &amp; Francis</vt:lpstr>
      <vt:lpstr>Presentación de PowerPoint</vt:lpstr>
      <vt:lpstr>Author receives a link to the Author Publishing Agreement (APA)</vt:lpstr>
      <vt:lpstr> Author confirms article details</vt:lpstr>
      <vt:lpstr>Author chooses if they would like to publish OA</vt:lpstr>
      <vt:lpstr>Default Workflow</vt:lpstr>
      <vt:lpstr> Author is prompted to confirm funder</vt:lpstr>
      <vt:lpstr> Author confirms who owns the copyright</vt:lpstr>
      <vt:lpstr>Presentación de PowerPoint</vt:lpstr>
      <vt:lpstr> Author declares any conflict-of- interest</vt:lpstr>
      <vt:lpstr> Author confirms permissions</vt:lpstr>
      <vt:lpstr> Author digitally signs the APA</vt:lpstr>
      <vt:lpstr> Author gets confirmation</vt:lpstr>
      <vt:lpstr>Presentación de PowerPoint</vt:lpstr>
      <vt:lpstr>Presentación de PowerPoint</vt:lpstr>
      <vt:lpstr>Author receives confirmation of OA funding</vt:lpstr>
      <vt:lpstr>Presentación de PowerPoint</vt:lpstr>
      <vt:lpstr>Workflow for an Open Article at Taylor &amp; Francis</vt:lpstr>
      <vt:lpstr>Author Submission Flow – Charges step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 for an Open Select Article at Taylor &amp; Francis</dc:title>
  <dc:creator>Fuentes, Juan</dc:creator>
  <cp:lastModifiedBy>ALMA</cp:lastModifiedBy>
  <cp:revision>5</cp:revision>
  <dcterms:created xsi:type="dcterms:W3CDTF">2024-10-18T14:37:13Z</dcterms:created>
  <dcterms:modified xsi:type="dcterms:W3CDTF">2025-06-16T17:24:28Z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2024-10-18T18:13:58Z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06417fa5-f74f-4170-8c8a-09a70c62ac77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</Properties>
</file>